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82.png" ContentType="image/png"/>
  <Override PartName="/ppt/media/image113.png" ContentType="image/png"/>
  <Override PartName="/ppt/media/image181.png" ContentType="image/png"/>
  <Override PartName="/ppt/media/image112.png" ContentType="image/png"/>
  <Override PartName="/ppt/media/image180.png" ContentType="image/png"/>
  <Override PartName="/ppt/media/image111.png" ContentType="image/png"/>
  <Override PartName="/ppt/media/image106.png" ContentType="image/png"/>
  <Override PartName="/ppt/media/image174.png" ContentType="image/png"/>
  <Override PartName="/ppt/media/image105.png" ContentType="image/png"/>
  <Override PartName="/ppt/media/image173.png" ContentType="image/png"/>
  <Override PartName="/ppt/media/image104.png" ContentType="image/png"/>
  <Override PartName="/ppt/media/image172.png" ContentType="image/png"/>
  <Override PartName="/ppt/media/image103.png" ContentType="image/png"/>
  <Override PartName="/ppt/media/image171.png" ContentType="image/png"/>
  <Override PartName="/ppt/media/image102.png" ContentType="image/png"/>
  <Override PartName="/ppt/media/image170.png" ContentType="image/png"/>
  <Override PartName="/ppt/media/image101.png" ContentType="image/png"/>
  <Override PartName="/ppt/media/image99.png" ContentType="image/png"/>
  <Override PartName="/ppt/media/image98.png" ContentType="image/png"/>
  <Override PartName="/ppt/media/image97.png" ContentType="image/png"/>
  <Override PartName="/ppt/media/image29.png" ContentType="image/png"/>
  <Override PartName="/ppt/media/image96.png" ContentType="image/png"/>
  <Override PartName="/ppt/media/image28.png" ContentType="image/png"/>
  <Override PartName="/ppt/media/image95.png" ContentType="image/png"/>
  <Override PartName="/ppt/media/image27.png" ContentType="image/png"/>
  <Override PartName="/ppt/media/image89.png" ContentType="image/png"/>
  <Override PartName="/ppt/media/image88.png" ContentType="image/png"/>
  <Override PartName="/ppt/media/image87.png" ContentType="image/png"/>
  <Override PartName="/ppt/media/image19.png" ContentType="image/png"/>
  <Override PartName="/ppt/media/image79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120.png" ContentType="image/png"/>
  <Override PartName="/ppt/media/image69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38.png" ContentType="image/png"/>
  <Override PartName="/ppt/media/image8.png" ContentType="image/png"/>
  <Override PartName="/ppt/media/image30.png" ContentType="image/png"/>
  <Override PartName="/ppt/media/image127.png" ContentType="image/png"/>
  <Override PartName="/ppt/media/image1.png" ContentType="image/png"/>
  <Override PartName="/ppt/media/image153.png" ContentType="image/png"/>
  <Override PartName="/ppt/media/image39.png" ContentType="image/png"/>
  <Override PartName="/ppt/media/image50.png" ContentType="image/png"/>
  <Override PartName="/ppt/media/image147.png" ContentType="image/png"/>
  <Override PartName="/ppt/media/image51.png" ContentType="image/png"/>
  <Override PartName="/ppt/media/image148.png" ContentType="image/png"/>
  <Override PartName="/ppt/media/image52.png" ContentType="image/png"/>
  <Override PartName="/ppt/media/image149.png" ContentType="image/png"/>
  <Override PartName="/ppt/media/image53.png" ContentType="image/png"/>
  <Override PartName="/ppt/media/image128.png" ContentType="image/png"/>
  <Override PartName="/ppt/media/image129.png" ContentType="image/png"/>
  <Override PartName="/ppt/media/image32.png" ContentType="image/png"/>
  <Override PartName="/ppt/media/image133.png" ContentType="image/png"/>
  <Override PartName="/ppt/media/image134.png" ContentType="image/png"/>
  <Override PartName="/ppt/media/image49.png" ContentType="image/png"/>
  <Override PartName="/ppt/media/image100.png" ContentType="image/png"/>
  <Override PartName="/ppt/media/image135.png" ContentType="image/png"/>
  <Override PartName="/ppt/media/image160.png" ContentType="image/png"/>
  <Override PartName="/ppt/media/image161.png" ContentType="image/png"/>
  <Override PartName="/ppt/media/image162.png" ContentType="image/png"/>
  <Override PartName="/ppt/media/image40.png" ContentType="image/png"/>
  <Override PartName="/ppt/media/image137.png" ContentType="image/png"/>
  <Override PartName="/ppt/media/image163.png" ContentType="image/png"/>
  <Override PartName="/ppt/media/image152.png" ContentType="image/png"/>
  <Override PartName="/ppt/media/image41.png" ContentType="image/png"/>
  <Override PartName="/ppt/media/image138.png" ContentType="image/png"/>
  <Override PartName="/ppt/media/image164.png" ContentType="image/png"/>
  <Override PartName="/ppt/media/image42.png" ContentType="image/png"/>
  <Override PartName="/ppt/media/image139.png" ContentType="image/png"/>
  <Override PartName="/ppt/media/image165.png" ContentType="image/png"/>
  <Override PartName="/ppt/media/image45.png" ContentType="image/png"/>
  <Override PartName="/ppt/media/image131.png" ContentType="image/png"/>
  <Override PartName="/ppt/media/image168.png" ContentType="image/png"/>
  <Override PartName="/ppt/media/image46.png" ContentType="image/png"/>
  <Override PartName="/ppt/media/image132.png" ContentType="image/png"/>
  <Override PartName="/ppt/media/image169.png" ContentType="image/png"/>
  <Override PartName="/ppt/media/image43.png" ContentType="image/png"/>
  <Override PartName="/ppt/media/image166.png" ContentType="image/png"/>
  <Override PartName="/ppt/media/image143.png" ContentType="image/png"/>
  <Override PartName="/ppt/media/image44.png" ContentType="image/png"/>
  <Override PartName="/ppt/media/image130.png" ContentType="image/png"/>
  <Override PartName="/ppt/media/image167.png" ContentType="image/png"/>
  <Override PartName="/ppt/media/image144.png" ContentType="image/png"/>
  <Override PartName="/ppt/media/image151.png" ContentType="image/png"/>
  <Override PartName="/ppt/media/image150.png" ContentType="image/png"/>
  <Override PartName="/ppt/media/image146.png" ContentType="image/png"/>
  <Override PartName="/ppt/media/image145.png" ContentType="image/png"/>
  <Override PartName="/ppt/media/image56.png" ContentType="image/png"/>
  <Override PartName="/ppt/media/image179.png" ContentType="image/png"/>
  <Override PartName="/ppt/media/image85.png" ContentType="image/png"/>
  <Override PartName="/ppt/media/image17.png" ContentType="image/png"/>
  <Override PartName="/ppt/media/image142.png" ContentType="image/png"/>
  <Override PartName="/ppt/media/image55.png" ContentType="image/png"/>
  <Override PartName="/ppt/media/image178.png" ContentType="image/png"/>
  <Override PartName="/ppt/media/image13.png" ContentType="image/png"/>
  <Override PartName="/ppt/media/image81.png" ContentType="image/png"/>
  <Override PartName="/ppt/media/image141.png" ContentType="image/png"/>
  <Override PartName="/ppt/media/image54.png" ContentType="image/png"/>
  <Override PartName="/ppt/media/image140.png" ContentType="image/png"/>
  <Override PartName="/ppt/media/image136.png" ContentType="image/png"/>
  <Override PartName="/ppt/media/image177.png" ContentType="image/png"/>
  <Override PartName="/ppt/media/image109.png" ContentType="image/png"/>
  <Override PartName="/ppt/media/image80.png" ContentType="image/png"/>
  <Override PartName="/ppt/media/image12.png" ContentType="image/png"/>
  <Override PartName="/ppt/media/image37.png" ContentType="image/png"/>
  <Override PartName="/ppt/media/image62.png" ContentType="image/png"/>
  <Override PartName="/ppt/media/image159.png" ContentType="image/png"/>
  <Override PartName="/ppt/media/image7.png" ContentType="image/png"/>
  <Override PartName="/ppt/media/image16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108.png" ContentType="image/png"/>
  <Override PartName="/ppt/media/image176.png" ContentType="image/png"/>
  <Override PartName="/ppt/media/image82.png" ContentType="image/png"/>
  <Override PartName="/ppt/media/image14.png" ContentType="image/png"/>
  <Override PartName="/ppt/media/image36.png" ContentType="image/png"/>
  <Override PartName="/ppt/media/image61.png" ContentType="image/png"/>
  <Override PartName="/ppt/media/image158.png" ContentType="image/png"/>
  <Override PartName="/ppt/media/image6.png" ContentType="image/png"/>
  <Override PartName="/ppt/media/image15.png" ContentType="image/png"/>
  <Override PartName="/ppt/media/image83.png" ContentType="image/png"/>
  <Override PartName="/ppt/media/image18.png" ContentType="image/png"/>
  <Override PartName="/ppt/media/image86.png" ContentType="image/png"/>
  <Override PartName="/ppt/media/image31.png" ContentType="image/png"/>
  <Override PartName="/ppt/media/image9.png" ContentType="image/png"/>
  <Override PartName="/ppt/media/image47.png" ContentType="image/png"/>
  <Override PartName="/ppt/media/image10.png" ContentType="image/png"/>
  <Override PartName="/ppt/media/image175.png" ContentType="image/png"/>
  <Override PartName="/ppt/media/image107.png" ContentType="image/png"/>
  <Override PartName="/ppt/media/image35.png" ContentType="image/png"/>
  <Override PartName="/ppt/media/image5.png" ContentType="image/png"/>
  <Override PartName="/ppt/media/image157.png" ContentType="image/png"/>
  <Override PartName="/ppt/media/image60.png" ContentType="image/png"/>
  <Override PartName="/ppt/media/image34.png" ContentType="image/png"/>
  <Override PartName="/ppt/media/image4.png" ContentType="image/png"/>
  <Override PartName="/ppt/media/image156.png" ContentType="image/png"/>
  <Override PartName="/ppt/media/image33.png" ContentType="image/png"/>
  <Override PartName="/ppt/media/image3.png" ContentType="image/png"/>
  <Override PartName="/ppt/media/image155.png" ContentType="image/png"/>
  <Override PartName="/ppt/media/image94.png" ContentType="image/png"/>
  <Override PartName="/ppt/media/image26.png" ContentType="image/png"/>
  <Override PartName="/ppt/media/image2.png" ContentType="image/png"/>
  <Override PartName="/ppt/media/image154.png" ContentType="image/png"/>
  <Override PartName="/ppt/media/image93.png" ContentType="image/png"/>
  <Override PartName="/ppt/media/image25.png" ContentType="image/png"/>
  <Override PartName="/ppt/media/image92.png" ContentType="image/png"/>
  <Override PartName="/ppt/media/image24.png" ContentType="image/png"/>
  <Override PartName="/ppt/media/image57.png" ContentType="image/png"/>
  <Override PartName="/ppt/media/image20.png" ContentType="image/png"/>
  <Override PartName="/ppt/media/image117.png" ContentType="image/png"/>
  <Override PartName="/ppt/media/image58.png" ContentType="image/png"/>
  <Override PartName="/ppt/media/image21.png" ContentType="image/png"/>
  <Override PartName="/ppt/media/image118.png" ContentType="image/png"/>
  <Override PartName="/ppt/media/image59.png" ContentType="image/png"/>
  <Override PartName="/ppt/media/image110.png" ContentType="image/png"/>
  <Override PartName="/ppt/media/image90.png" ContentType="image/png"/>
  <Override PartName="/ppt/media/image22.png" ContentType="image/png"/>
  <Override PartName="/ppt/media/image119.png" ContentType="image/png"/>
  <Override PartName="/ppt/media/image91.png" ContentType="image/png"/>
  <Override PartName="/ppt/media/image23.png" ContentType="image/png"/>
  <Override PartName="/ppt/media/image63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12192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8C6FC84B-7D07-45D4-93D0-5B3D475334E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95" name="PlaceHolder 3"/>
          <p:cNvSpPr>
            <a:spLocks noGrp="1"/>
          </p:cNvSpPr>
          <p:nvPr>
            <p:ph type="sldNum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37D31D5-1F82-4E18-8063-CEA8420F7D43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122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22" name="PlaceHolder 3"/>
          <p:cNvSpPr>
            <a:spLocks noGrp="1"/>
          </p:cNvSpPr>
          <p:nvPr>
            <p:ph type="sldNum" idx="1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5953FD5-975B-4B4C-8D52-95CB5CA41E2D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2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25" name="PlaceHolder 3"/>
          <p:cNvSpPr>
            <a:spLocks noGrp="1"/>
          </p:cNvSpPr>
          <p:nvPr>
            <p:ph type="sldNum" idx="1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37CFB9-CD4A-4604-B5C5-F8033B9C91C6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28" name="PlaceHolder 3"/>
          <p:cNvSpPr>
            <a:spLocks noGrp="1"/>
          </p:cNvSpPr>
          <p:nvPr>
            <p:ph type="sldNum" idx="1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FE38F1B-833F-4386-8A89-A05675D4AA45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3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31" name="PlaceHolder 3"/>
          <p:cNvSpPr>
            <a:spLocks noGrp="1"/>
          </p:cNvSpPr>
          <p:nvPr>
            <p:ph type="sldNum" idx="1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8D06AF4-C79C-4E30-B5F8-DAA8CE86175F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3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34" name="PlaceHolder 3"/>
          <p:cNvSpPr>
            <a:spLocks noGrp="1"/>
          </p:cNvSpPr>
          <p:nvPr>
            <p:ph type="sldNum" idx="1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A1C760D-4092-4AD9-A1CF-4772252E10B3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3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37" name="PlaceHolder 3"/>
          <p:cNvSpPr>
            <a:spLocks noGrp="1"/>
          </p:cNvSpPr>
          <p:nvPr>
            <p:ph type="sldNum" idx="1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C48D80B-B994-4F39-B7B3-BD552EB9C934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3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40" name="PlaceHolder 3"/>
          <p:cNvSpPr>
            <a:spLocks noGrp="1"/>
          </p:cNvSpPr>
          <p:nvPr>
            <p:ph type="sldNum" idx="1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FBC2EED-220C-47F8-9F4F-CD04311A4C39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43" name="PlaceHolder 3"/>
          <p:cNvSpPr>
            <a:spLocks noGrp="1"/>
          </p:cNvSpPr>
          <p:nvPr>
            <p:ph type="sldNum" idx="2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8474B5D-465C-4390-B6C3-02D87086B78B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4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46" name="PlaceHolder 3"/>
          <p:cNvSpPr>
            <a:spLocks noGrp="1"/>
          </p:cNvSpPr>
          <p:nvPr>
            <p:ph type="sldNum" idx="2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275844B-613E-434D-8FD3-18EA2B179304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4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49" name="PlaceHolder 3"/>
          <p:cNvSpPr>
            <a:spLocks noGrp="1"/>
          </p:cNvSpPr>
          <p:nvPr>
            <p:ph type="sldNum" idx="2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50F1C88-3EEC-4F79-BB1C-445C663D7684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19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98" name="PlaceHolder 3"/>
          <p:cNvSpPr>
            <a:spLocks noGrp="1"/>
          </p:cNvSpPr>
          <p:nvPr>
            <p:ph type="sldNum" idx="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D68E38D-7E36-47A7-95F7-9A3406A72835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5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52" name="PlaceHolder 3"/>
          <p:cNvSpPr>
            <a:spLocks noGrp="1"/>
          </p:cNvSpPr>
          <p:nvPr>
            <p:ph type="sldNum" idx="2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C51700-831A-4206-A91D-CF23E6945026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12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55" name="PlaceHolder 3"/>
          <p:cNvSpPr>
            <a:spLocks noGrp="1"/>
          </p:cNvSpPr>
          <p:nvPr>
            <p:ph type="sldNum" idx="2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06D8D77-6014-4072-A4E0-9DDA9C9A0CC6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5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58" name="PlaceHolder 3"/>
          <p:cNvSpPr>
            <a:spLocks noGrp="1"/>
          </p:cNvSpPr>
          <p:nvPr>
            <p:ph type="sldNum" idx="2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E72BDAB-9CAD-4096-B716-DB1B3021986D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0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01" name="PlaceHolder 3"/>
          <p:cNvSpPr>
            <a:spLocks noGrp="1"/>
          </p:cNvSpPr>
          <p:nvPr>
            <p:ph type="sldNum" idx="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20FF1D7-4C2F-4E10-88B6-E65C02A7B912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0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04" name="PlaceHolder 3"/>
          <p:cNvSpPr>
            <a:spLocks noGrp="1"/>
          </p:cNvSpPr>
          <p:nvPr>
            <p:ph type="sldNum" idx="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BE250CA-8EAF-4957-9C24-D4B5792A1F87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07" name="PlaceHolder 3"/>
          <p:cNvSpPr>
            <a:spLocks noGrp="1"/>
          </p:cNvSpPr>
          <p:nvPr>
            <p:ph type="sldNum" idx="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4D1193C-0D16-4F04-9117-E655E302B454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10" name="PlaceHolder 3"/>
          <p:cNvSpPr>
            <a:spLocks noGrp="1"/>
          </p:cNvSpPr>
          <p:nvPr>
            <p:ph type="sldNum" idx="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46F344B-9072-4ACA-AE6D-FFA02A754246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1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13" name="PlaceHolder 3"/>
          <p:cNvSpPr>
            <a:spLocks noGrp="1"/>
          </p:cNvSpPr>
          <p:nvPr>
            <p:ph type="sldNum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709F786-8BC5-4FCA-A7E4-664E4492D3BD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1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16" name="PlaceHolder 3"/>
          <p:cNvSpPr>
            <a:spLocks noGrp="1"/>
          </p:cNvSpPr>
          <p:nvPr>
            <p:ph type="sldNum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6C1CF5D-0C51-41BB-8672-CCEE6067099B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12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19" name="PlaceHolder 3"/>
          <p:cNvSpPr>
            <a:spLocks noGrp="1"/>
          </p:cNvSpPr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ECDE248-6B83-4BCE-87B5-65AFD2F3F064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4" Type="http://schemas.openxmlformats.org/officeDocument/2006/relationships/image" Target="../media/image121.png"/><Relationship Id="rId15" Type="http://schemas.openxmlformats.org/officeDocument/2006/relationships/image" Target="../media/image122.png"/><Relationship Id="rId16" Type="http://schemas.openxmlformats.org/officeDocument/2006/relationships/image" Target="../media/image123.png"/><Relationship Id="rId17" Type="http://schemas.openxmlformats.org/officeDocument/2006/relationships/image" Target="../media/image124.png"/><Relationship Id="rId18" Type="http://schemas.openxmlformats.org/officeDocument/2006/relationships/image" Target="../media/image125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54.png"/><Relationship Id="rId14" Type="http://schemas.openxmlformats.org/officeDocument/2006/relationships/image" Target="../media/image155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6.png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65.png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Relationship Id="rId12" Type="http://schemas.openxmlformats.org/officeDocument/2006/relationships/image" Target="../media/image18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0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333333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Shape 1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f9f7f2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Text 2"/>
          <p:cNvSpPr/>
          <p:nvPr/>
        </p:nvSpPr>
        <p:spPr>
          <a:xfrm>
            <a:off x="3872520" y="4309200"/>
            <a:ext cx="44841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29" strike="noStrike">
                <a:solidFill>
                  <a:srgbClr val="6b7280"/>
                </a:solidFill>
                <a:latin typeface="Noto Sans KR"/>
                <a:ea typeface="Noto Sans KR"/>
              </a:rPr>
              <a:t>AI &amp; Digital Twin </a:t>
            </a:r>
            <a:r>
              <a:rPr b="0" lang="zh-CN" sz="1500" spc="29" strike="noStrike">
                <a:solidFill>
                  <a:srgbClr val="6b7280"/>
                </a:solidFill>
                <a:latin typeface="Noto Sans KR"/>
                <a:ea typeface="Noto Sans KR"/>
              </a:rPr>
              <a:t>기반 지능형 자동화 시스템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7" name="Shape 3"/>
          <p:cNvSpPr/>
          <p:nvPr/>
        </p:nvSpPr>
        <p:spPr>
          <a:xfrm>
            <a:off x="4946040" y="4805280"/>
            <a:ext cx="2304000" cy="792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Text 4"/>
          <p:cNvSpPr/>
          <p:nvPr/>
        </p:nvSpPr>
        <p:spPr>
          <a:xfrm>
            <a:off x="5556960" y="5119560"/>
            <a:ext cx="108540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9ca3af"/>
                </a:solidFill>
                <a:latin typeface="Noto Sans KR"/>
                <a:ea typeface="Noto Sans KR"/>
              </a:rPr>
              <a:t>Project Team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9" name="Text 5"/>
          <p:cNvSpPr/>
          <p:nvPr/>
        </p:nvSpPr>
        <p:spPr>
          <a:xfrm>
            <a:off x="4633920" y="5310720"/>
            <a:ext cx="2923200" cy="10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58" strike="noStrike">
                <a:solidFill>
                  <a:srgbClr val="1f2937"/>
                </a:solidFill>
                <a:latin typeface="Noto Sans KR"/>
                <a:ea typeface="Noto Sans KR"/>
              </a:rPr>
              <a:t>F-2 </a:t>
            </a:r>
            <a:r>
              <a:rPr b="1" lang="zh-CN" sz="2200" spc="-58" strike="noStrike">
                <a:solidFill>
                  <a:srgbClr val="1f2937"/>
                </a:solidFill>
                <a:latin typeface="Noto Sans KR"/>
                <a:ea typeface="Noto Sans KR"/>
              </a:rPr>
              <a:t>삼성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ko-KR" sz="2200" spc="-58" strike="noStrike">
                <a:solidFill>
                  <a:srgbClr val="1f2937"/>
                </a:solidFill>
                <a:latin typeface="Noto Sans KR"/>
                <a:ea typeface="Noto Sans KR"/>
              </a:rPr>
              <a:t>이승민</a:t>
            </a:r>
            <a:r>
              <a:rPr b="1" lang="en-US" sz="2200" spc="-58" strike="noStrike">
                <a:solidFill>
                  <a:srgbClr val="1f2937"/>
                </a:solidFill>
                <a:latin typeface="Noto Sans KR"/>
                <a:ea typeface="Noto Sans KR"/>
              </a:rPr>
              <a:t>, </a:t>
            </a:r>
            <a:r>
              <a:rPr b="1" lang="ko-KR" sz="2200" spc="-58" strike="noStrike">
                <a:solidFill>
                  <a:srgbClr val="1f2937"/>
                </a:solidFill>
                <a:latin typeface="Noto Sans KR"/>
                <a:ea typeface="Noto Sans KR"/>
              </a:rPr>
              <a:t>이주학</a:t>
            </a:r>
            <a:r>
              <a:rPr b="1" lang="en-US" sz="2200" spc="-58" strike="noStrike">
                <a:solidFill>
                  <a:srgbClr val="1f2937"/>
                </a:solidFill>
                <a:latin typeface="Noto Sans KR"/>
                <a:ea typeface="Noto Sans KR"/>
              </a:rPr>
              <a:t>, </a:t>
            </a:r>
            <a:r>
              <a:rPr b="1" lang="ko-KR" sz="2200" spc="-58" strike="noStrike">
                <a:solidFill>
                  <a:srgbClr val="1f2937"/>
                </a:solidFill>
                <a:latin typeface="Noto Sans KR"/>
                <a:ea typeface="Noto Sans KR"/>
              </a:rPr>
              <a:t>최대혁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ko-KR" sz="2200" spc="-58" strike="noStrike">
                <a:solidFill>
                  <a:srgbClr val="1f2937"/>
                </a:solidFill>
                <a:latin typeface="Noto Sans KR"/>
                <a:ea typeface="Noto Sans KR"/>
              </a:rPr>
              <a:t>멘토</a:t>
            </a:r>
            <a:r>
              <a:rPr b="1" lang="en-US" sz="2200" spc="-58" strike="noStrike">
                <a:solidFill>
                  <a:srgbClr val="1f2937"/>
                </a:solidFill>
                <a:latin typeface="Noto Sans KR"/>
                <a:ea typeface="Noto Sans KR"/>
              </a:rPr>
              <a:t>: </a:t>
            </a:r>
            <a:r>
              <a:rPr b="1" lang="ko-KR" sz="2200" spc="-58" strike="noStrike">
                <a:solidFill>
                  <a:srgbClr val="1f2937"/>
                </a:solidFill>
                <a:latin typeface="Noto Sans KR"/>
                <a:ea typeface="Noto Sans KR"/>
              </a:rPr>
              <a:t>김민수</a:t>
            </a:r>
            <a:r>
              <a:rPr b="1" lang="en-US" sz="2200" spc="-58" strike="noStrike">
                <a:solidFill>
                  <a:srgbClr val="1f2937"/>
                </a:solidFill>
                <a:latin typeface="Noto Sans KR"/>
                <a:ea typeface="Noto Sans KR"/>
              </a:rPr>
              <a:t>,</a:t>
            </a:r>
            <a:r>
              <a:rPr b="1" lang="ko-KR" sz="2200" spc="-58" strike="noStrike">
                <a:solidFill>
                  <a:srgbClr val="1f2937"/>
                </a:solidFill>
                <a:latin typeface="Noto Sans KR"/>
                <a:ea typeface="Noto Sans KR"/>
              </a:rPr>
              <a:t>김도영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0" name="Text 6"/>
          <p:cNvSpPr/>
          <p:nvPr/>
        </p:nvSpPr>
        <p:spPr>
          <a:xfrm>
            <a:off x="5518440" y="3395160"/>
            <a:ext cx="1123560" cy="608760"/>
          </a:xfrm>
          <a:prstGeom prst="rect">
            <a:avLst/>
          </a:prstGeom>
          <a:solidFill>
            <a:srgbClr val="ffffff">
              <a:alpha val="80000"/>
            </a:srgbClr>
          </a:solidFill>
          <a:ln w="254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300" spc="128" strike="noStrike">
                <a:solidFill>
                  <a:srgbClr val="000000"/>
                </a:solidFill>
                <a:latin typeface="Noto Sans KR"/>
                <a:ea typeface="Noto Sans KR"/>
              </a:rPr>
              <a:t>협동</a:t>
            </a:r>
            <a:r>
              <a:rPr b="1" lang="en-US" sz="1300" spc="128" strike="noStrike">
                <a:solidFill>
                  <a:srgbClr val="000000"/>
                </a:solidFill>
                <a:latin typeface="Noto Sans KR"/>
                <a:ea typeface="Noto Sans KR"/>
              </a:rPr>
              <a:t>-3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1" name="Text 7"/>
          <p:cNvSpPr/>
          <p:nvPr/>
        </p:nvSpPr>
        <p:spPr>
          <a:xfrm>
            <a:off x="592920" y="1814040"/>
            <a:ext cx="1129104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ko-KR" sz="4000" spc="-137" strike="noStrike">
                <a:solidFill>
                  <a:srgbClr val="111827"/>
                </a:solidFill>
                <a:latin typeface="Noto Sans KR"/>
                <a:ea typeface="Noto Sans KR"/>
              </a:rPr>
              <a:t>디지털 트윈 기반 서비스 로봇 운영 시스템 구성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2" name="Text 8"/>
          <p:cNvSpPr/>
          <p:nvPr/>
        </p:nvSpPr>
        <p:spPr>
          <a:xfrm>
            <a:off x="1490040" y="2548800"/>
            <a:ext cx="9496440" cy="57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2800" spc="-114" strike="noStrike">
                <a:solidFill>
                  <a:srgbClr val="4b5563"/>
                </a:solidFill>
                <a:latin typeface="Noto Sans KR"/>
                <a:ea typeface="Noto Sans KR"/>
              </a:rPr>
              <a:t>디지털 트윈 기반 사과 선별 공정 자동화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3" name="Image 0" descr="preencoded.png"/>
          <p:cNvPicPr/>
          <p:nvPr/>
        </p:nvPicPr>
        <p:blipFill>
          <a:blip r:embed="rId1">
            <a:alphaModFix amt="60000"/>
          </a:blip>
          <a:srcRect l="-223" t="0" r="-223" b="0"/>
          <a:stretch/>
        </p:blipFill>
        <p:spPr>
          <a:xfrm>
            <a:off x="4543560" y="6115680"/>
            <a:ext cx="322560" cy="285120"/>
          </a:xfrm>
          <a:prstGeom prst="rect">
            <a:avLst/>
          </a:prstGeom>
          <a:ln w="0">
            <a:noFill/>
          </a:ln>
        </p:spPr>
      </p:pic>
      <p:pic>
        <p:nvPicPr>
          <p:cNvPr id="54" name="Image 1" descr="preencoded.png"/>
          <p:cNvPicPr/>
          <p:nvPr/>
        </p:nvPicPr>
        <p:blipFill>
          <a:blip r:embed="rId2">
            <a:alphaModFix amt="60000"/>
          </a:blip>
          <a:srcRect l="-596" t="0" r="-596" b="0"/>
          <a:stretch/>
        </p:blipFill>
        <p:spPr>
          <a:xfrm>
            <a:off x="5248800" y="6115680"/>
            <a:ext cx="361080" cy="285120"/>
          </a:xfrm>
          <a:prstGeom prst="rect">
            <a:avLst/>
          </a:prstGeom>
          <a:ln w="0">
            <a:noFill/>
          </a:ln>
        </p:spPr>
      </p:pic>
      <p:pic>
        <p:nvPicPr>
          <p:cNvPr id="55" name="Image 2" descr="preencoded.png"/>
          <p:cNvPicPr/>
          <p:nvPr/>
        </p:nvPicPr>
        <p:blipFill>
          <a:blip r:embed="rId3">
            <a:alphaModFix amt="60000"/>
          </a:blip>
          <a:srcRect l="0" t="-503" r="0" b="-503"/>
          <a:stretch/>
        </p:blipFill>
        <p:spPr>
          <a:xfrm>
            <a:off x="5991120" y="6115680"/>
            <a:ext cx="246600" cy="285120"/>
          </a:xfrm>
          <a:prstGeom prst="rect">
            <a:avLst/>
          </a:prstGeom>
          <a:ln w="0">
            <a:noFill/>
          </a:ln>
        </p:spPr>
      </p:pic>
      <p:pic>
        <p:nvPicPr>
          <p:cNvPr id="56" name="Image 3" descr="preencoded.png"/>
          <p:cNvPicPr/>
          <p:nvPr/>
        </p:nvPicPr>
        <p:blipFill>
          <a:blip r:embed="rId4">
            <a:alphaModFix amt="60000"/>
          </a:blip>
          <a:stretch/>
        </p:blipFill>
        <p:spPr>
          <a:xfrm>
            <a:off x="6620400" y="6115680"/>
            <a:ext cx="285120" cy="285120"/>
          </a:xfrm>
          <a:prstGeom prst="rect">
            <a:avLst/>
          </a:prstGeom>
          <a:ln w="0">
            <a:noFill/>
          </a:ln>
        </p:spPr>
      </p:pic>
      <p:pic>
        <p:nvPicPr>
          <p:cNvPr id="57" name="Image 4" descr="preencoded.png"/>
          <p:cNvPicPr/>
          <p:nvPr/>
        </p:nvPicPr>
        <p:blipFill>
          <a:blip r:embed="rId5">
            <a:alphaModFix amt="60000"/>
          </a:blip>
          <a:srcRect l="-596" t="0" r="-596" b="0"/>
          <a:stretch/>
        </p:blipFill>
        <p:spPr>
          <a:xfrm>
            <a:off x="7286760" y="6115680"/>
            <a:ext cx="361080" cy="28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0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333333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Shape 1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f9f7f2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Shape 2"/>
          <p:cNvSpPr/>
          <p:nvPr/>
        </p:nvSpPr>
        <p:spPr>
          <a:xfrm>
            <a:off x="304560" y="1009440"/>
            <a:ext cx="11581560" cy="1800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Text 3"/>
          <p:cNvSpPr/>
          <p:nvPr/>
        </p:nvSpPr>
        <p:spPr>
          <a:xfrm>
            <a:off x="504720" y="304560"/>
            <a:ext cx="41421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83" strike="noStrike">
                <a:solidFill>
                  <a:srgbClr val="1f2937"/>
                </a:solidFill>
                <a:latin typeface="Noto Sans KR"/>
                <a:ea typeface="Noto Sans KR"/>
              </a:rPr>
              <a:t>Technical Verification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85" name="Image 0" descr="preencoded.png"/>
          <p:cNvPicPr/>
          <p:nvPr/>
        </p:nvPicPr>
        <p:blipFill>
          <a:blip r:embed="rId1"/>
          <a:srcRect l="-4035" t="0" r="-4035" b="0"/>
          <a:stretch/>
        </p:blipFill>
        <p:spPr>
          <a:xfrm>
            <a:off x="304560" y="323640"/>
            <a:ext cx="122400" cy="113400"/>
          </a:xfrm>
          <a:prstGeom prst="rect">
            <a:avLst/>
          </a:prstGeom>
          <a:ln w="0">
            <a:noFill/>
          </a:ln>
        </p:spPr>
      </p:pic>
      <p:sp>
        <p:nvSpPr>
          <p:cNvPr id="486" name="Text 4"/>
          <p:cNvSpPr/>
          <p:nvPr/>
        </p:nvSpPr>
        <p:spPr>
          <a:xfrm>
            <a:off x="304560" y="495720"/>
            <a:ext cx="536184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200" spc="-58" strike="noStrike">
                <a:solidFill>
                  <a:srgbClr val="111827"/>
                </a:solidFill>
                <a:latin typeface="Noto Sans KR"/>
                <a:ea typeface="Noto Sans KR"/>
              </a:rPr>
              <a:t>비전 시스템 최적화  </a:t>
            </a:r>
            <a:r>
              <a:rPr b="1" lang="zh-CN" sz="2200" spc="-58" strike="noStrike">
                <a:solidFill>
                  <a:srgbClr val="6b7280"/>
                </a:solidFill>
                <a:latin typeface="Noto Sans KR"/>
                <a:ea typeface="Noto Sans KR"/>
              </a:rPr>
              <a:t>카메라 선정 검증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87" name="Shape 5"/>
          <p:cNvSpPr/>
          <p:nvPr/>
        </p:nvSpPr>
        <p:spPr>
          <a:xfrm>
            <a:off x="8978400" y="375840"/>
            <a:ext cx="2914200" cy="208440"/>
          </a:xfrm>
          <a:prstGeom prst="roundRect">
            <a:avLst>
              <a:gd name="adj" fmla="val 79396"/>
            </a:avLst>
          </a:prstGeom>
          <a:solidFill>
            <a:srgbClr val="eff6ff"/>
          </a:solidFill>
          <a:ln w="12700">
            <a:solidFill>
              <a:srgbClr val="bfdb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Text 6"/>
          <p:cNvSpPr/>
          <p:nvPr/>
        </p:nvSpPr>
        <p:spPr>
          <a:xfrm>
            <a:off x="9082800" y="394920"/>
            <a:ext cx="34387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주제</a:t>
            </a:r>
            <a:r>
              <a:rPr b="1" lang="en-US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: </a:t>
            </a: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협동</a:t>
            </a:r>
            <a:r>
              <a:rPr b="1" lang="en-US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-3 </a:t>
            </a: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디지털 트윈 기반 서비스 로봇 운영 시스템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89" name="Shape 7"/>
          <p:cNvSpPr/>
          <p:nvPr/>
        </p:nvSpPr>
        <p:spPr>
          <a:xfrm>
            <a:off x="10954440" y="642960"/>
            <a:ext cx="932400" cy="208440"/>
          </a:xfrm>
          <a:prstGeom prst="roundRect">
            <a:avLst>
              <a:gd name="adj" fmla="val 79396"/>
            </a:avLst>
          </a:prstGeom>
          <a:noFill/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Text 8"/>
          <p:cNvSpPr/>
          <p:nvPr/>
        </p:nvSpPr>
        <p:spPr>
          <a:xfrm>
            <a:off x="11059560" y="662040"/>
            <a:ext cx="8611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팀명</a:t>
            </a:r>
            <a:r>
              <a:rPr b="1" lang="en-US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: F-2 </a:t>
            </a: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삼성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91" name="Shape 9"/>
          <p:cNvSpPr/>
          <p:nvPr/>
        </p:nvSpPr>
        <p:spPr>
          <a:xfrm>
            <a:off x="304560" y="1175760"/>
            <a:ext cx="5637960" cy="999360"/>
          </a:xfrm>
          <a:prstGeom prst="roundRect">
            <a:avLst>
              <a:gd name="adj" fmla="val 10447"/>
            </a:avLst>
          </a:prstGeom>
          <a:solidFill>
            <a:srgbClr val="ffffff"/>
          </a:solidFill>
          <a:ln w="0">
            <a:noFill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92" name="Shape 10"/>
          <p:cNvSpPr/>
          <p:nvPr/>
        </p:nvSpPr>
        <p:spPr>
          <a:xfrm>
            <a:off x="304560" y="1175760"/>
            <a:ext cx="37440" cy="999360"/>
          </a:xfrm>
          <a:prstGeom prst="rect">
            <a:avLst/>
          </a:prstGeom>
          <a:solidFill>
            <a:srgbClr val="3b82f6"/>
          </a:solidFill>
          <a:ln w="12700">
            <a:solidFill>
              <a:srgbClr val="3b82f6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Text 11"/>
          <p:cNvSpPr/>
          <p:nvPr/>
        </p:nvSpPr>
        <p:spPr>
          <a:xfrm>
            <a:off x="724320" y="1328760"/>
            <a:ext cx="525672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300" spc="-1" strike="noStrike">
                <a:solidFill>
                  <a:srgbClr val="1f2937"/>
                </a:solidFill>
                <a:latin typeface="Noto Sans KR"/>
                <a:ea typeface="Noto Sans KR"/>
              </a:rPr>
              <a:t>카메라 각도 비교 실험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494" name="Image 1" descr="preencoded.png"/>
          <p:cNvPicPr/>
          <p:nvPr/>
        </p:nvPicPr>
        <p:blipFill>
          <a:blip r:embed="rId2"/>
          <a:srcRect l="-709" t="0" r="-709" b="0"/>
          <a:stretch/>
        </p:blipFill>
        <p:spPr>
          <a:xfrm>
            <a:off x="495720" y="1376280"/>
            <a:ext cx="151560" cy="171000"/>
          </a:xfrm>
          <a:prstGeom prst="rect">
            <a:avLst/>
          </a:prstGeom>
          <a:ln w="0">
            <a:noFill/>
          </a:ln>
        </p:spPr>
      </p:pic>
      <p:sp>
        <p:nvSpPr>
          <p:cNvPr id="495" name="Text 12"/>
          <p:cNvSpPr/>
          <p:nvPr/>
        </p:nvSpPr>
        <p:spPr>
          <a:xfrm>
            <a:off x="504720" y="1662480"/>
            <a:ext cx="7581240" cy="37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사과 선별 정확도를 높이기 위해 두 가지 카메라 배치</a:t>
            </a:r>
            <a:r>
              <a:rPr b="0" lang="en-US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(</a:t>
            </a:r>
            <a:r>
              <a:rPr b="0" lang="zh-CN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상부 </a:t>
            </a:r>
            <a:r>
              <a:rPr b="0" lang="en-US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vs </a:t>
            </a:r>
            <a:r>
              <a:rPr b="0" lang="zh-CN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사선</a:t>
            </a:r>
            <a:r>
              <a:rPr b="0" lang="en-US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)</a:t>
            </a:r>
            <a:r>
              <a:rPr b="0" lang="zh-CN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에 따른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객체 인식률</a:t>
            </a:r>
            <a:r>
              <a:rPr b="0" lang="en-US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(mAP) </a:t>
            </a:r>
            <a:r>
              <a:rPr b="0" lang="zh-CN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차이를 비교 분석하였습니다</a:t>
            </a:r>
            <a:r>
              <a:rPr b="0" lang="en-US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96" name="Shape 13"/>
          <p:cNvSpPr/>
          <p:nvPr/>
        </p:nvSpPr>
        <p:spPr>
          <a:xfrm>
            <a:off x="304560" y="2286000"/>
            <a:ext cx="5637960" cy="2608560"/>
          </a:xfrm>
          <a:prstGeom prst="roundRect">
            <a:avLst>
              <a:gd name="adj" fmla="val 1535"/>
            </a:avLst>
          </a:prstGeom>
          <a:solidFill>
            <a:srgbClr val="ffffff"/>
          </a:solidFill>
          <a:ln w="0">
            <a:noFill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97" name="Shape 14"/>
          <p:cNvSpPr/>
          <p:nvPr/>
        </p:nvSpPr>
        <p:spPr>
          <a:xfrm>
            <a:off x="304560" y="2286000"/>
            <a:ext cx="37440" cy="2608560"/>
          </a:xfrm>
          <a:prstGeom prst="rect">
            <a:avLst/>
          </a:prstGeom>
          <a:solidFill>
            <a:srgbClr val="e5e7eb"/>
          </a:solidFill>
          <a:ln w="12700">
            <a:solidFill>
              <a:srgbClr val="e5e7e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Text 15"/>
          <p:cNvSpPr/>
          <p:nvPr/>
        </p:nvSpPr>
        <p:spPr>
          <a:xfrm>
            <a:off x="704880" y="2438640"/>
            <a:ext cx="527580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300" spc="-1" strike="noStrike">
                <a:solidFill>
                  <a:srgbClr val="1f2937"/>
                </a:solidFill>
                <a:latin typeface="Noto Sans KR"/>
                <a:ea typeface="Noto Sans KR"/>
              </a:rPr>
              <a:t>실험 결과 및 분석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499" name="Image 2" descr="preencoded.png"/>
          <p:cNvPicPr/>
          <p:nvPr/>
        </p:nvPicPr>
        <p:blipFill>
          <a:blip r:embed="rId3"/>
          <a:srcRect l="-1882" t="0" r="-1882" b="0"/>
          <a:stretch/>
        </p:blipFill>
        <p:spPr>
          <a:xfrm>
            <a:off x="495720" y="2486160"/>
            <a:ext cx="132480" cy="171000"/>
          </a:xfrm>
          <a:prstGeom prst="rect">
            <a:avLst/>
          </a:prstGeom>
          <a:ln w="0">
            <a:noFill/>
          </a:ln>
        </p:spPr>
      </p:pic>
      <p:sp>
        <p:nvSpPr>
          <p:cNvPr id="500" name="Text 16"/>
          <p:cNvSpPr/>
          <p:nvPr/>
        </p:nvSpPr>
        <p:spPr>
          <a:xfrm>
            <a:off x="649800" y="2762280"/>
            <a:ext cx="15523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구</a:t>
            </a:r>
            <a:r>
              <a:rPr b="1" lang="en-US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(Sphere) </a:t>
            </a:r>
            <a:r>
              <a:rPr b="1" lang="zh-CN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형태 특성</a:t>
            </a:r>
            <a:r>
              <a:rPr b="1" lang="en-US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: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01" name="Text 17"/>
          <p:cNvSpPr/>
          <p:nvPr/>
        </p:nvSpPr>
        <p:spPr>
          <a:xfrm>
            <a:off x="648360" y="3702600"/>
            <a:ext cx="606240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사과는 둥근 형태로</a:t>
            </a:r>
            <a:r>
              <a:rPr b="0" lang="en-US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, </a:t>
            </a:r>
            <a:r>
              <a:rPr b="0" lang="zh-CN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어느 각도에서 촬영하든 외형적 특징</a:t>
            </a:r>
            <a:r>
              <a:rPr b="0" lang="en-US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(Shape Features) </a:t>
            </a:r>
            <a:r>
              <a:rPr b="0" lang="zh-CN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차이가 미미함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02" name="Text 18"/>
          <p:cNvSpPr/>
          <p:nvPr/>
        </p:nvSpPr>
        <p:spPr>
          <a:xfrm>
            <a:off x="649800" y="3397320"/>
            <a:ext cx="12517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모델 정확도 차이 없음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03" name="Text 19"/>
          <p:cNvSpPr/>
          <p:nvPr/>
        </p:nvSpPr>
        <p:spPr>
          <a:xfrm>
            <a:off x="2158560" y="2762280"/>
            <a:ext cx="31345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각도 변화보다 조명 및 해상도가 더 큰 변수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04" name="Shape 20"/>
          <p:cNvSpPr/>
          <p:nvPr/>
        </p:nvSpPr>
        <p:spPr>
          <a:xfrm>
            <a:off x="304560" y="5005440"/>
            <a:ext cx="5637960" cy="999360"/>
          </a:xfrm>
          <a:prstGeom prst="roundRect">
            <a:avLst>
              <a:gd name="adj" fmla="val 10447"/>
            </a:avLst>
          </a:prstGeom>
          <a:solidFill>
            <a:srgbClr val="1f2937"/>
          </a:solidFill>
          <a:ln w="12700">
            <a:solidFill>
              <a:srgbClr val="ffffff">
                <a:alpha val="0"/>
              </a:srgbClr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5" name="Text 21"/>
          <p:cNvSpPr/>
          <p:nvPr/>
        </p:nvSpPr>
        <p:spPr>
          <a:xfrm>
            <a:off x="704880" y="5158080"/>
            <a:ext cx="527580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300" spc="-1" strike="noStrike">
                <a:solidFill>
                  <a:srgbClr val="ffffff"/>
                </a:solidFill>
                <a:latin typeface="Noto Sans KR"/>
                <a:ea typeface="Noto Sans KR"/>
              </a:rPr>
              <a:t>최종 선정</a:t>
            </a:r>
            <a:r>
              <a:rPr b="1" lang="en-US" sz="1300" spc="-1" strike="noStrike">
                <a:solidFill>
                  <a:srgbClr val="ffffff"/>
                </a:solidFill>
                <a:latin typeface="Noto Sans KR"/>
                <a:ea typeface="Noto Sans KR"/>
              </a:rPr>
              <a:t>: </a:t>
            </a:r>
            <a:r>
              <a:rPr b="1" lang="zh-CN" sz="1300" spc="-1" strike="noStrike">
                <a:solidFill>
                  <a:srgbClr val="ffffff"/>
                </a:solidFill>
                <a:latin typeface="Noto Sans KR"/>
                <a:ea typeface="Noto Sans KR"/>
              </a:rPr>
              <a:t>상부 단일 카메라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506" name="Image 3" descr="preencoded.png"/>
          <p:cNvPicPr/>
          <p:nvPr/>
        </p:nvPicPr>
        <p:blipFill>
          <a:blip r:embed="rId4"/>
          <a:stretch/>
        </p:blipFill>
        <p:spPr>
          <a:xfrm>
            <a:off x="457200" y="5205600"/>
            <a:ext cx="171000" cy="171000"/>
          </a:xfrm>
          <a:prstGeom prst="rect">
            <a:avLst/>
          </a:prstGeom>
          <a:ln w="0">
            <a:noFill/>
          </a:ln>
        </p:spPr>
      </p:pic>
      <p:sp>
        <p:nvSpPr>
          <p:cNvPr id="507" name="Text 22"/>
          <p:cNvSpPr/>
          <p:nvPr/>
        </p:nvSpPr>
        <p:spPr>
          <a:xfrm>
            <a:off x="457200" y="5481720"/>
            <a:ext cx="7619400" cy="37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d1d5db"/>
                </a:solidFill>
                <a:latin typeface="Noto Sans KR"/>
                <a:ea typeface="Noto Sans KR"/>
              </a:rPr>
              <a:t>복잡한 멀티 카메라 구성 대신 </a:t>
            </a:r>
            <a:r>
              <a:rPr b="1" lang="zh-CN" sz="1000" spc="-1" strike="noStrike">
                <a:solidFill>
                  <a:srgbClr val="d1d5db"/>
                </a:solidFill>
                <a:latin typeface="Noto Sans KR"/>
                <a:ea typeface="Noto Sans KR"/>
              </a:rPr>
              <a:t>상부 단일 카메라</a:t>
            </a:r>
            <a:r>
              <a:rPr b="0" lang="zh-CN" sz="1000" spc="-1" strike="noStrike">
                <a:solidFill>
                  <a:srgbClr val="d1d5db"/>
                </a:solidFill>
                <a:latin typeface="Noto Sans KR"/>
                <a:ea typeface="Noto Sans KR"/>
              </a:rPr>
              <a:t>를 채택하여 시스템 복잡도를 낮추고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d1d5db"/>
                </a:solidFill>
                <a:latin typeface="Noto Sans KR"/>
                <a:ea typeface="Noto Sans KR"/>
              </a:rPr>
              <a:t> </a:t>
            </a:r>
            <a:r>
              <a:rPr b="0" lang="zh-CN" sz="1000" spc="-1" strike="noStrike">
                <a:solidFill>
                  <a:srgbClr val="d1d5db"/>
                </a:solidFill>
                <a:latin typeface="Noto Sans KR"/>
                <a:ea typeface="Noto Sans KR"/>
              </a:rPr>
              <a:t>데이터 처리에 집중했습니다</a:t>
            </a:r>
            <a:r>
              <a:rPr b="0" lang="en-US" sz="1000" spc="-1" strike="noStrike">
                <a:solidFill>
                  <a:srgbClr val="d1d5db"/>
                </a:solidFill>
                <a:latin typeface="Noto Sans KR"/>
                <a:ea typeface="Noto Sans KR"/>
              </a:rPr>
              <a:t>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08" name="Shape 23"/>
          <p:cNvSpPr/>
          <p:nvPr/>
        </p:nvSpPr>
        <p:spPr>
          <a:xfrm>
            <a:off x="6248160" y="1175760"/>
            <a:ext cx="2761200" cy="3380400"/>
          </a:xfrm>
          <a:prstGeom prst="roundRect">
            <a:avLst>
              <a:gd name="adj" fmla="val 913"/>
            </a:avLst>
          </a:prstGeom>
          <a:solidFill>
            <a:srgbClr val="f9fafb"/>
          </a:solidFill>
          <a:ln w="25400">
            <a:solidFill>
              <a:srgbClr val="d1d5db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09" name="Image 4" descr="preencoded.png"/>
          <p:cNvPicPr/>
          <p:nvPr/>
        </p:nvPicPr>
        <p:blipFill>
          <a:blip r:embed="rId5"/>
          <a:stretch/>
        </p:blipFill>
        <p:spPr>
          <a:xfrm>
            <a:off x="7487280" y="2529360"/>
            <a:ext cx="285120" cy="285120"/>
          </a:xfrm>
          <a:prstGeom prst="rect">
            <a:avLst/>
          </a:prstGeom>
          <a:ln w="0">
            <a:noFill/>
          </a:ln>
        </p:spPr>
      </p:pic>
      <p:sp>
        <p:nvSpPr>
          <p:cNvPr id="510" name="Text 24"/>
          <p:cNvSpPr/>
          <p:nvPr/>
        </p:nvSpPr>
        <p:spPr>
          <a:xfrm>
            <a:off x="6879960" y="2883960"/>
            <a:ext cx="150660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6b7280"/>
                </a:solidFill>
                <a:latin typeface="Noto Sans KR"/>
                <a:ea typeface="Noto Sans KR"/>
              </a:rPr>
              <a:t>상부 시점 </a:t>
            </a:r>
            <a:r>
              <a:rPr b="1" lang="en-US" sz="1000" spc="-1" strike="noStrike">
                <a:solidFill>
                  <a:srgbClr val="6b7280"/>
                </a:solidFill>
                <a:latin typeface="Noto Sans KR"/>
                <a:ea typeface="Noto Sans KR"/>
              </a:rPr>
              <a:t>(Top View)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11" name="Text 25"/>
          <p:cNvSpPr/>
          <p:nvPr/>
        </p:nvSpPr>
        <p:spPr>
          <a:xfrm>
            <a:off x="7077600" y="3093480"/>
            <a:ext cx="11127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9ca3af"/>
                </a:solidFill>
                <a:latin typeface="Noto Sans KR"/>
                <a:ea typeface="Noto Sans KR"/>
              </a:rPr>
              <a:t>(</a:t>
            </a:r>
            <a:r>
              <a:rPr b="0" lang="zh-CN" sz="900" spc="-1" strike="noStrike">
                <a:solidFill>
                  <a:srgbClr val="9ca3af"/>
                </a:solidFill>
                <a:latin typeface="Noto Sans KR"/>
                <a:ea typeface="Noto Sans KR"/>
              </a:rPr>
              <a:t>이미지 삽입 예정</a:t>
            </a:r>
            <a:r>
              <a:rPr b="0" lang="en-US" sz="900" spc="-1" strike="noStrike">
                <a:solidFill>
                  <a:srgbClr val="9ca3af"/>
                </a:solidFill>
                <a:latin typeface="Noto Sans KR"/>
                <a:ea typeface="Noto Sans KR"/>
              </a:rPr>
              <a:t>)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12" name="Shape 26"/>
          <p:cNvSpPr/>
          <p:nvPr/>
        </p:nvSpPr>
        <p:spPr>
          <a:xfrm>
            <a:off x="6344280" y="1271880"/>
            <a:ext cx="608760" cy="266040"/>
          </a:xfrm>
          <a:prstGeom prst="roundRect">
            <a:avLst>
              <a:gd name="adj" fmla="val 48924"/>
            </a:avLst>
          </a:prstGeom>
          <a:solidFill>
            <a:srgbClr val="dbeafe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Text 27"/>
          <p:cNvSpPr/>
          <p:nvPr/>
        </p:nvSpPr>
        <p:spPr>
          <a:xfrm>
            <a:off x="6355080" y="1290240"/>
            <a:ext cx="58608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1e40af"/>
                </a:solidFill>
                <a:latin typeface="Noto Sans KR"/>
                <a:ea typeface="Noto Sans KR"/>
              </a:rPr>
              <a:t>Case 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14" name="Shape 28"/>
          <p:cNvSpPr/>
          <p:nvPr/>
        </p:nvSpPr>
        <p:spPr>
          <a:xfrm>
            <a:off x="9124920" y="1175760"/>
            <a:ext cx="2761200" cy="3380400"/>
          </a:xfrm>
          <a:prstGeom prst="roundRect">
            <a:avLst>
              <a:gd name="adj" fmla="val 913"/>
            </a:avLst>
          </a:prstGeom>
          <a:solidFill>
            <a:srgbClr val="f9fafb"/>
          </a:solidFill>
          <a:ln w="25400">
            <a:solidFill>
              <a:srgbClr val="d1d5db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15" name="Image 5" descr="preencoded.png"/>
          <p:cNvPicPr/>
          <p:nvPr/>
        </p:nvPicPr>
        <p:blipFill>
          <a:blip r:embed="rId6"/>
          <a:srcRect l="-223" t="0" r="-223" b="0"/>
          <a:stretch/>
        </p:blipFill>
        <p:spPr>
          <a:xfrm>
            <a:off x="10344600" y="2529360"/>
            <a:ext cx="322560" cy="285120"/>
          </a:xfrm>
          <a:prstGeom prst="rect">
            <a:avLst/>
          </a:prstGeom>
          <a:ln w="0">
            <a:noFill/>
          </a:ln>
        </p:spPr>
      </p:pic>
      <p:sp>
        <p:nvSpPr>
          <p:cNvPr id="516" name="Text 29"/>
          <p:cNvSpPr/>
          <p:nvPr/>
        </p:nvSpPr>
        <p:spPr>
          <a:xfrm>
            <a:off x="9728280" y="2883960"/>
            <a:ext cx="156348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6b7280"/>
                </a:solidFill>
                <a:latin typeface="Noto Sans KR"/>
                <a:ea typeface="Noto Sans KR"/>
              </a:rPr>
              <a:t>사선 시점 </a:t>
            </a:r>
            <a:r>
              <a:rPr b="1" lang="en-US" sz="1000" spc="-1" strike="noStrike">
                <a:solidFill>
                  <a:srgbClr val="6b7280"/>
                </a:solidFill>
                <a:latin typeface="Noto Sans KR"/>
                <a:ea typeface="Noto Sans KR"/>
              </a:rPr>
              <a:t>(Side View)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17" name="Text 30"/>
          <p:cNvSpPr/>
          <p:nvPr/>
        </p:nvSpPr>
        <p:spPr>
          <a:xfrm>
            <a:off x="9953280" y="3093480"/>
            <a:ext cx="11127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9ca3af"/>
                </a:solidFill>
                <a:latin typeface="Noto Sans KR"/>
                <a:ea typeface="Noto Sans KR"/>
              </a:rPr>
              <a:t>(</a:t>
            </a:r>
            <a:r>
              <a:rPr b="0" lang="zh-CN" sz="900" spc="-1" strike="noStrike">
                <a:solidFill>
                  <a:srgbClr val="9ca3af"/>
                </a:solidFill>
                <a:latin typeface="Noto Sans KR"/>
                <a:ea typeface="Noto Sans KR"/>
              </a:rPr>
              <a:t>이미지 삽입 예정</a:t>
            </a:r>
            <a:r>
              <a:rPr b="0" lang="en-US" sz="900" spc="-1" strike="noStrike">
                <a:solidFill>
                  <a:srgbClr val="9ca3af"/>
                </a:solidFill>
                <a:latin typeface="Noto Sans KR"/>
                <a:ea typeface="Noto Sans KR"/>
              </a:rPr>
              <a:t>)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18" name="Shape 31"/>
          <p:cNvSpPr/>
          <p:nvPr/>
        </p:nvSpPr>
        <p:spPr>
          <a:xfrm>
            <a:off x="9219960" y="1271880"/>
            <a:ext cx="618120" cy="266040"/>
          </a:xfrm>
          <a:prstGeom prst="roundRect">
            <a:avLst>
              <a:gd name="adj" fmla="val 48924"/>
            </a:avLst>
          </a:prstGeom>
          <a:solidFill>
            <a:srgbClr val="e5e7eb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Text 32"/>
          <p:cNvSpPr/>
          <p:nvPr/>
        </p:nvSpPr>
        <p:spPr>
          <a:xfrm>
            <a:off x="9236520" y="1290240"/>
            <a:ext cx="5868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Case B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20" name="Shape 33"/>
          <p:cNvSpPr/>
          <p:nvPr/>
        </p:nvSpPr>
        <p:spPr>
          <a:xfrm>
            <a:off x="6248160" y="4667040"/>
            <a:ext cx="5637960" cy="1332000"/>
          </a:xfrm>
          <a:prstGeom prst="roundRect">
            <a:avLst>
              <a:gd name="adj" fmla="val 5879"/>
            </a:avLst>
          </a:prstGeom>
          <a:noFill/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21" name="Image 6" descr="preencoded.png"/>
          <p:cNvPicPr/>
          <p:nvPr/>
        </p:nvPicPr>
        <p:blipFill>
          <a:blip r:embed="rId7"/>
          <a:stretch/>
        </p:blipFill>
        <p:spPr>
          <a:xfrm>
            <a:off x="8967600" y="4876560"/>
            <a:ext cx="199080" cy="227520"/>
          </a:xfrm>
          <a:prstGeom prst="rect">
            <a:avLst/>
          </a:prstGeom>
          <a:ln w="0">
            <a:noFill/>
          </a:ln>
        </p:spPr>
      </p:pic>
      <p:sp>
        <p:nvSpPr>
          <p:cNvPr id="522" name="Text 34"/>
          <p:cNvSpPr/>
          <p:nvPr/>
        </p:nvSpPr>
        <p:spPr>
          <a:xfrm>
            <a:off x="6314760" y="5171760"/>
            <a:ext cx="5504400" cy="47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"</a:t>
            </a:r>
            <a:r>
              <a:rPr b="1" lang="zh-CN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각도보다 데이터</a:t>
            </a:r>
            <a:r>
              <a:rPr b="1" lang="en-US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·</a:t>
            </a:r>
            <a:r>
              <a:rPr b="1" lang="zh-CN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증강</a:t>
            </a:r>
            <a:r>
              <a:rPr b="1" lang="en-US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·</a:t>
            </a:r>
            <a:r>
              <a:rPr b="1" lang="zh-CN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학습 전략이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성능을 결정합니다</a:t>
            </a:r>
            <a:r>
              <a:rPr b="1" lang="en-US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."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23" name="Text 35"/>
          <p:cNvSpPr/>
          <p:nvPr/>
        </p:nvSpPr>
        <p:spPr>
          <a:xfrm>
            <a:off x="6314760" y="5686560"/>
            <a:ext cx="550440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물리적 카메라 배치보다 데이터셋 품질 확보</a:t>
            </a:r>
            <a:r>
              <a:rPr b="0" lang="en-US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(Data-Centric AI)</a:t>
            </a:r>
            <a:r>
              <a:rPr b="0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가 핵심임을 입증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24" name="Shape 36"/>
          <p:cNvSpPr/>
          <p:nvPr/>
        </p:nvSpPr>
        <p:spPr>
          <a:xfrm>
            <a:off x="8797320" y="6153120"/>
            <a:ext cx="3094200" cy="399600"/>
          </a:xfrm>
          <a:custGeom>
            <a:avLst/>
            <a:gdLst/>
            <a:ahLst/>
            <a:rect l="l" t="t" r="r" b="b"/>
            <a:pathLst>
              <a:path w="3095244" h="400507">
                <a:moveTo>
                  <a:pt x="0" y="0"/>
                </a:moveTo>
                <a:lnTo>
                  <a:pt x="3095244" y="0"/>
                </a:lnTo>
                <a:lnTo>
                  <a:pt x="3095244" y="400507"/>
                </a:lnTo>
                <a:lnTo>
                  <a:pt x="0" y="400507"/>
                </a:lnTo>
                <a:lnTo>
                  <a:pt x="154762" y="200254"/>
                </a:lnTo>
                <a:close/>
              </a:path>
            </a:pathLst>
          </a:custGeom>
          <a:solidFill>
            <a:srgbClr val="6b72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Text 37"/>
          <p:cNvSpPr/>
          <p:nvPr/>
        </p:nvSpPr>
        <p:spPr>
          <a:xfrm>
            <a:off x="9772200" y="6258240"/>
            <a:ext cx="13676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데이터 중심 최적화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526" name="Image 7" descr="preencoded.png"/>
          <p:cNvPicPr/>
          <p:nvPr/>
        </p:nvPicPr>
        <p:blipFill>
          <a:blip r:embed="rId8"/>
          <a:srcRect l="-2882" t="0" r="-2882" b="0"/>
          <a:stretch/>
        </p:blipFill>
        <p:spPr>
          <a:xfrm>
            <a:off x="9823320" y="6293880"/>
            <a:ext cx="122400" cy="132480"/>
          </a:xfrm>
          <a:prstGeom prst="rect">
            <a:avLst/>
          </a:prstGeom>
          <a:ln w="0">
            <a:noFill/>
          </a:ln>
        </p:spPr>
      </p:pic>
      <p:sp>
        <p:nvSpPr>
          <p:cNvPr id="527" name="Text 38"/>
          <p:cNvSpPr/>
          <p:nvPr/>
        </p:nvSpPr>
        <p:spPr>
          <a:xfrm>
            <a:off x="7001640" y="6258240"/>
            <a:ext cx="109980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000000"/>
                </a:solidFill>
                <a:latin typeface="Noto Sans KR"/>
                <a:ea typeface="Noto Sans KR"/>
              </a:rPr>
              <a:t>상부 단일 채택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528" name="Image 8" descr="preencoded.png"/>
          <p:cNvPicPr/>
          <p:nvPr/>
        </p:nvPicPr>
        <p:blipFill>
          <a:blip r:embed="rId9"/>
          <a:srcRect l="-2882" t="0" r="-2882" b="0"/>
          <a:stretch/>
        </p:blipFill>
        <p:spPr>
          <a:xfrm>
            <a:off x="7041960" y="6293880"/>
            <a:ext cx="122400" cy="132480"/>
          </a:xfrm>
          <a:prstGeom prst="rect">
            <a:avLst/>
          </a:prstGeom>
          <a:ln w="0">
            <a:noFill/>
          </a:ln>
        </p:spPr>
      </p:pic>
      <p:sp>
        <p:nvSpPr>
          <p:cNvPr id="529" name="Shape 39"/>
          <p:cNvSpPr/>
          <p:nvPr/>
        </p:nvSpPr>
        <p:spPr>
          <a:xfrm>
            <a:off x="2983680" y="6153120"/>
            <a:ext cx="3094200" cy="399600"/>
          </a:xfrm>
          <a:custGeom>
            <a:avLst/>
            <a:gdLst/>
            <a:ahLst/>
            <a:rect l="l" t="t" r="r" b="b"/>
            <a:pathLst>
              <a:path w="3095244" h="400507">
                <a:moveTo>
                  <a:pt x="0" y="0"/>
                </a:moveTo>
                <a:lnTo>
                  <a:pt x="2940482" y="0"/>
                </a:lnTo>
                <a:lnTo>
                  <a:pt x="3095244" y="200254"/>
                </a:lnTo>
                <a:lnTo>
                  <a:pt x="2940482" y="400507"/>
                </a:lnTo>
                <a:lnTo>
                  <a:pt x="0" y="400507"/>
                </a:lnTo>
                <a:lnTo>
                  <a:pt x="154762" y="200254"/>
                </a:lnTo>
                <a:close/>
              </a:path>
            </a:pathLst>
          </a:custGeom>
          <a:solidFill>
            <a:srgbClr val="4b556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Text 40"/>
          <p:cNvSpPr/>
          <p:nvPr/>
        </p:nvSpPr>
        <p:spPr>
          <a:xfrm>
            <a:off x="4062600" y="6258240"/>
            <a:ext cx="116100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mAP </a:t>
            </a: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비교 분석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531" name="Image 9" descr="preencoded.png"/>
          <p:cNvPicPr/>
          <p:nvPr/>
        </p:nvPicPr>
        <p:blipFill>
          <a:blip r:embed="rId10"/>
          <a:stretch/>
        </p:blipFill>
        <p:spPr>
          <a:xfrm>
            <a:off x="3993120" y="6293880"/>
            <a:ext cx="132480" cy="132480"/>
          </a:xfrm>
          <a:prstGeom prst="rect">
            <a:avLst/>
          </a:prstGeom>
          <a:ln w="0">
            <a:noFill/>
          </a:ln>
        </p:spPr>
      </p:pic>
      <p:sp>
        <p:nvSpPr>
          <p:cNvPr id="532" name="Shape 41"/>
          <p:cNvSpPr/>
          <p:nvPr/>
        </p:nvSpPr>
        <p:spPr>
          <a:xfrm>
            <a:off x="304560" y="6153120"/>
            <a:ext cx="2865600" cy="399600"/>
          </a:xfrm>
          <a:custGeom>
            <a:avLst/>
            <a:gdLst/>
            <a:ahLst/>
            <a:rect l="l" t="t" r="r" b="b"/>
            <a:pathLst>
              <a:path w="2866644" h="400507">
                <a:moveTo>
                  <a:pt x="0" y="0"/>
                </a:moveTo>
                <a:lnTo>
                  <a:pt x="2723312" y="0"/>
                </a:lnTo>
                <a:lnTo>
                  <a:pt x="2866644" y="200254"/>
                </a:lnTo>
                <a:lnTo>
                  <a:pt x="2723312" y="400507"/>
                </a:lnTo>
                <a:lnTo>
                  <a:pt x="0" y="400507"/>
                </a:ln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Text 42"/>
          <p:cNvSpPr/>
          <p:nvPr/>
        </p:nvSpPr>
        <p:spPr>
          <a:xfrm>
            <a:off x="1113840" y="6258240"/>
            <a:ext cx="124416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카메라 각도 실험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534" name="Image 10" descr="preencoded.png"/>
          <p:cNvPicPr/>
          <p:nvPr/>
        </p:nvPicPr>
        <p:blipFill>
          <a:blip r:embed="rId11"/>
          <a:stretch/>
        </p:blipFill>
        <p:spPr>
          <a:xfrm>
            <a:off x="1140120" y="6293880"/>
            <a:ext cx="132480" cy="132480"/>
          </a:xfrm>
          <a:prstGeom prst="rect">
            <a:avLst/>
          </a:prstGeom>
          <a:ln w="0">
            <a:noFill/>
          </a:ln>
        </p:spPr>
      </p:pic>
      <p:pic>
        <p:nvPicPr>
          <p:cNvPr id="535" name="그림 56" descr="공, 야외이(가) 표시된 사진&#10;&#10;AI 생성 콘텐츠는 정확하지 않을 수 있습니다."/>
          <p:cNvPicPr/>
          <p:nvPr/>
        </p:nvPicPr>
        <p:blipFill>
          <a:blip r:embed="rId12"/>
          <a:srcRect l="0" t="11849" r="623" b="24807"/>
          <a:stretch/>
        </p:blipFill>
        <p:spPr>
          <a:xfrm>
            <a:off x="6379920" y="1629720"/>
            <a:ext cx="2509920" cy="2460600"/>
          </a:xfrm>
          <a:prstGeom prst="rect">
            <a:avLst/>
          </a:prstGeom>
          <a:ln w="0">
            <a:noFill/>
          </a:ln>
        </p:spPr>
      </p:pic>
      <p:pic>
        <p:nvPicPr>
          <p:cNvPr id="536" name="그림 58" descr="스크린샷이(가) 표시된 사진&#10;&#10;AI 생성 콘텐츠는 정확하지 않을 수 있습니다."/>
          <p:cNvPicPr/>
          <p:nvPr/>
        </p:nvPicPr>
        <p:blipFill>
          <a:blip r:embed="rId13"/>
          <a:stretch/>
        </p:blipFill>
        <p:spPr>
          <a:xfrm>
            <a:off x="9205200" y="2124720"/>
            <a:ext cx="2605320" cy="146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0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333333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Shape 1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f9f7f2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Shape 2"/>
          <p:cNvSpPr/>
          <p:nvPr/>
        </p:nvSpPr>
        <p:spPr>
          <a:xfrm>
            <a:off x="381240" y="1190520"/>
            <a:ext cx="11428920" cy="1800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Text 3"/>
          <p:cNvSpPr/>
          <p:nvPr/>
        </p:nvSpPr>
        <p:spPr>
          <a:xfrm>
            <a:off x="638280" y="381240"/>
            <a:ext cx="42188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97" strike="noStrike">
                <a:solidFill>
                  <a:srgbClr val="1f2937"/>
                </a:solidFill>
                <a:latin typeface="Noto Sans KR"/>
                <a:ea typeface="Noto Sans KR"/>
              </a:rPr>
              <a:t>Robot Automation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541" name="Image 0" descr="preencoded.png"/>
          <p:cNvPicPr/>
          <p:nvPr/>
        </p:nvPicPr>
        <p:blipFill>
          <a:blip r:embed="rId1"/>
          <a:srcRect l="-4208" t="0" r="-4208" b="0"/>
          <a:stretch/>
        </p:blipFill>
        <p:spPr>
          <a:xfrm>
            <a:off x="381240" y="409680"/>
            <a:ext cx="180000" cy="132480"/>
          </a:xfrm>
          <a:prstGeom prst="rect">
            <a:avLst/>
          </a:prstGeom>
          <a:ln w="0">
            <a:noFill/>
          </a:ln>
        </p:spPr>
      </p:pic>
      <p:sp>
        <p:nvSpPr>
          <p:cNvPr id="542" name="Text 4"/>
          <p:cNvSpPr/>
          <p:nvPr/>
        </p:nvSpPr>
        <p:spPr>
          <a:xfrm>
            <a:off x="381240" y="609840"/>
            <a:ext cx="5579640" cy="42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700" spc="-69" strike="noStrike">
                <a:solidFill>
                  <a:srgbClr val="111827"/>
                </a:solidFill>
                <a:latin typeface="Noto Sans KR"/>
                <a:ea typeface="Noto Sans KR"/>
              </a:rPr>
              <a:t>로봇 암 </a:t>
            </a:r>
            <a:r>
              <a:rPr b="1" lang="en-US" sz="2700" spc="-69" strike="noStrike">
                <a:solidFill>
                  <a:srgbClr val="111827"/>
                </a:solidFill>
                <a:latin typeface="Noto Sans KR"/>
                <a:ea typeface="Noto Sans KR"/>
              </a:rPr>
              <a:t>Pick &amp; Place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543" name="Shape 5"/>
          <p:cNvSpPr/>
          <p:nvPr/>
        </p:nvSpPr>
        <p:spPr>
          <a:xfrm>
            <a:off x="8864280" y="504720"/>
            <a:ext cx="2951640" cy="246600"/>
          </a:xfrm>
          <a:prstGeom prst="roundRect">
            <a:avLst>
              <a:gd name="adj" fmla="val 56770"/>
            </a:avLst>
          </a:prstGeom>
          <a:solidFill>
            <a:srgbClr val="eff6ff"/>
          </a:solidFill>
          <a:ln w="12700">
            <a:solidFill>
              <a:srgbClr val="bfdb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Text 6"/>
          <p:cNvSpPr/>
          <p:nvPr/>
        </p:nvSpPr>
        <p:spPr>
          <a:xfrm>
            <a:off x="8987760" y="543240"/>
            <a:ext cx="34387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주제</a:t>
            </a:r>
            <a:r>
              <a:rPr b="1" lang="en-US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: </a:t>
            </a: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협동</a:t>
            </a:r>
            <a:r>
              <a:rPr b="1" lang="en-US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-3 </a:t>
            </a: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디지털 트윈 기반 서비스 로봇 운영 시스템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45" name="Shape 7"/>
          <p:cNvSpPr/>
          <p:nvPr/>
        </p:nvSpPr>
        <p:spPr>
          <a:xfrm>
            <a:off x="10840320" y="790920"/>
            <a:ext cx="970920" cy="246600"/>
          </a:xfrm>
          <a:prstGeom prst="roundRect">
            <a:avLst>
              <a:gd name="adj" fmla="val 56770"/>
            </a:avLst>
          </a:prstGeom>
          <a:noFill/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Text 8"/>
          <p:cNvSpPr/>
          <p:nvPr/>
        </p:nvSpPr>
        <p:spPr>
          <a:xfrm>
            <a:off x="10964520" y="828360"/>
            <a:ext cx="8611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팀명</a:t>
            </a:r>
            <a:r>
              <a:rPr b="1" lang="en-US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: F-2 </a:t>
            </a: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삼성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47" name="Shape 9"/>
          <p:cNvSpPr/>
          <p:nvPr/>
        </p:nvSpPr>
        <p:spPr>
          <a:xfrm>
            <a:off x="7496280" y="1998000"/>
            <a:ext cx="1332000" cy="18000"/>
          </a:xfrm>
          <a:prstGeom prst="rect">
            <a:avLst/>
          </a:prstGeom>
          <a:solidFill>
            <a:srgbClr val="1f2937"/>
          </a:solidFill>
          <a:ln w="12700">
            <a:solidFill>
              <a:srgbClr val="1f2937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Text 10"/>
          <p:cNvSpPr/>
          <p:nvPr/>
        </p:nvSpPr>
        <p:spPr>
          <a:xfrm>
            <a:off x="7496280" y="1693440"/>
            <a:ext cx="1665000" cy="266040"/>
          </a:xfrm>
          <a:prstGeom prst="rect">
            <a:avLst/>
          </a:prstGeom>
          <a:noFill/>
          <a:ln w="0">
            <a:solidFill>
              <a:srgbClr val="ffffff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핵심 동작 포인트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49" name="Shape 11"/>
          <p:cNvSpPr/>
          <p:nvPr/>
        </p:nvSpPr>
        <p:spPr>
          <a:xfrm>
            <a:off x="7496280" y="2360160"/>
            <a:ext cx="4313880" cy="837360"/>
          </a:xfrm>
          <a:prstGeom prst="roundRect">
            <a:avLst>
              <a:gd name="adj" fmla="val 9914"/>
            </a:avLst>
          </a:prstGeom>
          <a:solidFill>
            <a:srgbClr val="ffffff"/>
          </a:solidFill>
          <a:ln w="0">
            <a:noFill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50" name="Shape 12"/>
          <p:cNvSpPr/>
          <p:nvPr/>
        </p:nvSpPr>
        <p:spPr>
          <a:xfrm>
            <a:off x="7496280" y="2360160"/>
            <a:ext cx="56520" cy="837360"/>
          </a:xfrm>
          <a:prstGeom prst="rect">
            <a:avLst/>
          </a:prstGeom>
          <a:solidFill>
            <a:srgbClr val="f59e0b"/>
          </a:solidFill>
          <a:ln w="12700">
            <a:solidFill>
              <a:srgbClr val="f59e0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Text 13"/>
          <p:cNvSpPr/>
          <p:nvPr/>
        </p:nvSpPr>
        <p:spPr>
          <a:xfrm>
            <a:off x="7743960" y="2559240"/>
            <a:ext cx="447120" cy="4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cd34d"/>
                </a:solidFill>
                <a:latin typeface="Noto Sans KR"/>
                <a:ea typeface="Noto Sans KR"/>
              </a:rPr>
              <a:t>01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2" name="Text 14"/>
          <p:cNvSpPr/>
          <p:nvPr/>
        </p:nvSpPr>
        <p:spPr>
          <a:xfrm>
            <a:off x="8268120" y="2550240"/>
            <a:ext cx="170424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00" spc="-1" strike="noStrike">
                <a:solidFill>
                  <a:srgbClr val="111827"/>
                </a:solidFill>
                <a:latin typeface="Noto Sans KR"/>
                <a:ea typeface="Noto Sans KR"/>
              </a:rPr>
              <a:t>PHASE </a:t>
            </a:r>
            <a:r>
              <a:rPr b="1" lang="zh-CN" sz="1300" spc="-1" strike="noStrike">
                <a:solidFill>
                  <a:srgbClr val="111827"/>
                </a:solidFill>
                <a:latin typeface="Noto Sans KR"/>
                <a:ea typeface="Noto Sans KR"/>
              </a:rPr>
              <a:t>기반 제어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53" name="Text 15"/>
          <p:cNvSpPr/>
          <p:nvPr/>
        </p:nvSpPr>
        <p:spPr>
          <a:xfrm>
            <a:off x="8268120" y="2817360"/>
            <a:ext cx="198576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안정적인 상태 관리 로직 적용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54" name="Shape 16"/>
          <p:cNvSpPr/>
          <p:nvPr/>
        </p:nvSpPr>
        <p:spPr>
          <a:xfrm>
            <a:off x="7496280" y="3426120"/>
            <a:ext cx="4313880" cy="837360"/>
          </a:xfrm>
          <a:prstGeom prst="roundRect">
            <a:avLst>
              <a:gd name="adj" fmla="val 9914"/>
            </a:avLst>
          </a:prstGeom>
          <a:solidFill>
            <a:srgbClr val="ffffff"/>
          </a:solidFill>
          <a:ln w="0">
            <a:noFill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55" name="Shape 17"/>
          <p:cNvSpPr/>
          <p:nvPr/>
        </p:nvSpPr>
        <p:spPr>
          <a:xfrm>
            <a:off x="7496280" y="3426120"/>
            <a:ext cx="56520" cy="837360"/>
          </a:xfrm>
          <a:prstGeom prst="rect">
            <a:avLst/>
          </a:prstGeom>
          <a:solidFill>
            <a:srgbClr val="f59e0b"/>
          </a:solidFill>
          <a:ln w="12700">
            <a:solidFill>
              <a:srgbClr val="f59e0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Text 18"/>
          <p:cNvSpPr/>
          <p:nvPr/>
        </p:nvSpPr>
        <p:spPr>
          <a:xfrm>
            <a:off x="7743960" y="3626640"/>
            <a:ext cx="447120" cy="4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cd34d"/>
                </a:solidFill>
                <a:latin typeface="Noto Sans KR"/>
                <a:ea typeface="Noto Sans KR"/>
              </a:rPr>
              <a:t>02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7" name="Text 19"/>
          <p:cNvSpPr/>
          <p:nvPr/>
        </p:nvSpPr>
        <p:spPr>
          <a:xfrm>
            <a:off x="8268120" y="3617280"/>
            <a:ext cx="197964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00" spc="-1" strike="noStrike">
                <a:solidFill>
                  <a:srgbClr val="111827"/>
                </a:solidFill>
                <a:latin typeface="Noto Sans KR"/>
                <a:ea typeface="Noto Sans KR"/>
              </a:rPr>
              <a:t>Suction Open-Close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58" name="Text 20"/>
          <p:cNvSpPr/>
          <p:nvPr/>
        </p:nvSpPr>
        <p:spPr>
          <a:xfrm>
            <a:off x="8268120" y="3883320"/>
            <a:ext cx="19886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정확한 진공 흡착</a:t>
            </a: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/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해제 타이밍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59" name="Shape 21"/>
          <p:cNvSpPr/>
          <p:nvPr/>
        </p:nvSpPr>
        <p:spPr>
          <a:xfrm>
            <a:off x="7496280" y="4493520"/>
            <a:ext cx="4313880" cy="837360"/>
          </a:xfrm>
          <a:prstGeom prst="roundRect">
            <a:avLst>
              <a:gd name="adj" fmla="val 9914"/>
            </a:avLst>
          </a:prstGeom>
          <a:solidFill>
            <a:srgbClr val="ffffff"/>
          </a:solidFill>
          <a:ln w="0">
            <a:noFill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60" name="Shape 22"/>
          <p:cNvSpPr/>
          <p:nvPr/>
        </p:nvSpPr>
        <p:spPr>
          <a:xfrm>
            <a:off x="7496280" y="4493520"/>
            <a:ext cx="56520" cy="837360"/>
          </a:xfrm>
          <a:prstGeom prst="rect">
            <a:avLst/>
          </a:prstGeom>
          <a:solidFill>
            <a:srgbClr val="f59e0b"/>
          </a:solidFill>
          <a:ln w="12700">
            <a:solidFill>
              <a:srgbClr val="f59e0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Text 23"/>
          <p:cNvSpPr/>
          <p:nvPr/>
        </p:nvSpPr>
        <p:spPr>
          <a:xfrm>
            <a:off x="7743960" y="4693680"/>
            <a:ext cx="447120" cy="4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cd34d"/>
                </a:solidFill>
                <a:latin typeface="Noto Sans KR"/>
                <a:ea typeface="Noto Sans KR"/>
              </a:rPr>
              <a:t>03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62" name="Text 24"/>
          <p:cNvSpPr/>
          <p:nvPr/>
        </p:nvSpPr>
        <p:spPr>
          <a:xfrm>
            <a:off x="8268120" y="4683600"/>
            <a:ext cx="167688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00" spc="-1" strike="noStrike">
                <a:solidFill>
                  <a:srgbClr val="111827"/>
                </a:solidFill>
                <a:latin typeface="Noto Sans KR"/>
                <a:ea typeface="Noto Sans KR"/>
              </a:rPr>
              <a:t>Pick &amp; Place </a:t>
            </a:r>
            <a:r>
              <a:rPr b="1" lang="zh-CN" sz="1300" spc="-1" strike="noStrike">
                <a:solidFill>
                  <a:srgbClr val="111827"/>
                </a:solidFill>
                <a:latin typeface="Noto Sans KR"/>
                <a:ea typeface="Noto Sans KR"/>
              </a:rPr>
              <a:t>성공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63" name="Text 25"/>
          <p:cNvSpPr/>
          <p:nvPr/>
        </p:nvSpPr>
        <p:spPr>
          <a:xfrm>
            <a:off x="8268120" y="4950720"/>
            <a:ext cx="17125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오차 없는 목표 좌표 이동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64" name="Shape 26"/>
          <p:cNvSpPr/>
          <p:nvPr/>
        </p:nvSpPr>
        <p:spPr>
          <a:xfrm>
            <a:off x="7496280" y="5712120"/>
            <a:ext cx="4313880" cy="513720"/>
          </a:xfrm>
          <a:prstGeom prst="roundRect">
            <a:avLst>
              <a:gd name="adj" fmla="val 26314"/>
            </a:avLst>
          </a:prstGeom>
          <a:solidFill>
            <a:srgbClr val="f3f4f6"/>
          </a:solidFill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Text 27"/>
          <p:cNvSpPr/>
          <p:nvPr/>
        </p:nvSpPr>
        <p:spPr>
          <a:xfrm>
            <a:off x="7810920" y="5874120"/>
            <a:ext cx="43988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RGB 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카메라와 로봇 암 좌표계 동기화를 통해 정확한 위치 제어를 수행합니다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566" name="Image 1" descr="preencoded.png"/>
          <p:cNvPicPr/>
          <p:nvPr/>
        </p:nvPicPr>
        <p:blipFill>
          <a:blip r:embed="rId2"/>
          <a:stretch/>
        </p:blipFill>
        <p:spPr>
          <a:xfrm>
            <a:off x="7658280" y="5916960"/>
            <a:ext cx="113400" cy="113400"/>
          </a:xfrm>
          <a:prstGeom prst="rect">
            <a:avLst/>
          </a:prstGeom>
          <a:ln w="0">
            <a:noFill/>
          </a:ln>
        </p:spPr>
      </p:pic>
      <p:sp>
        <p:nvSpPr>
          <p:cNvPr id="567" name="Shape 28"/>
          <p:cNvSpPr/>
          <p:nvPr/>
        </p:nvSpPr>
        <p:spPr>
          <a:xfrm>
            <a:off x="10591560" y="761760"/>
            <a:ext cx="1217880" cy="1217880"/>
          </a:xfrm>
          <a:prstGeom prst="roundRect">
            <a:avLst>
              <a:gd name="adj" fmla="val 75019"/>
            </a:avLst>
          </a:prstGeom>
          <a:solidFill>
            <a:srgbClr val="3b82f6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Shape 29"/>
          <p:cNvSpPr/>
          <p:nvPr/>
        </p:nvSpPr>
        <p:spPr>
          <a:xfrm>
            <a:off x="381240" y="1438200"/>
            <a:ext cx="6818400" cy="5037120"/>
          </a:xfrm>
          <a:prstGeom prst="roundRect">
            <a:avLst>
              <a:gd name="adj" fmla="val 549"/>
            </a:avLst>
          </a:prstGeom>
          <a:solidFill>
            <a:srgbClr val="f3f4f6"/>
          </a:solidFill>
          <a:ln w="38100">
            <a:solidFill>
              <a:srgbClr val="cbd5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Shape 30"/>
          <p:cNvSpPr/>
          <p:nvPr/>
        </p:nvSpPr>
        <p:spPr>
          <a:xfrm>
            <a:off x="3405240" y="3157560"/>
            <a:ext cx="760680" cy="76068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ffffff">
                <a:alpha val="0"/>
              </a:srgbClr>
            </a:solidFill>
            <a:round/>
          </a:ln>
          <a:effectLst>
            <a:outerShdw algn="bl" blurRad="139680" dir="16200000" dist="10152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70" name="Image 2" descr="preencoded.png"/>
          <p:cNvPicPr/>
          <p:nvPr/>
        </p:nvPicPr>
        <p:blipFill>
          <a:blip r:embed="rId3"/>
          <a:stretch/>
        </p:blipFill>
        <p:spPr>
          <a:xfrm>
            <a:off x="3643920" y="3347640"/>
            <a:ext cx="285120" cy="380160"/>
          </a:xfrm>
          <a:prstGeom prst="rect">
            <a:avLst/>
          </a:prstGeom>
          <a:ln w="0">
            <a:noFill/>
          </a:ln>
        </p:spPr>
      </p:pic>
      <p:sp>
        <p:nvSpPr>
          <p:cNvPr id="571" name="Shape 33"/>
          <p:cNvSpPr/>
          <p:nvPr/>
        </p:nvSpPr>
        <p:spPr>
          <a:xfrm>
            <a:off x="409680" y="1466640"/>
            <a:ext cx="303480" cy="3744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Shape 34"/>
          <p:cNvSpPr/>
          <p:nvPr/>
        </p:nvSpPr>
        <p:spPr>
          <a:xfrm>
            <a:off x="409680" y="1466640"/>
            <a:ext cx="37440" cy="30348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Shape 35"/>
          <p:cNvSpPr/>
          <p:nvPr/>
        </p:nvSpPr>
        <p:spPr>
          <a:xfrm>
            <a:off x="6858000" y="1466640"/>
            <a:ext cx="303480" cy="3744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Shape 36"/>
          <p:cNvSpPr/>
          <p:nvPr/>
        </p:nvSpPr>
        <p:spPr>
          <a:xfrm>
            <a:off x="7125120" y="1466640"/>
            <a:ext cx="37440" cy="30348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Shape 37"/>
          <p:cNvSpPr/>
          <p:nvPr/>
        </p:nvSpPr>
        <p:spPr>
          <a:xfrm>
            <a:off x="409680" y="6409800"/>
            <a:ext cx="303480" cy="3744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Shape 38"/>
          <p:cNvSpPr/>
          <p:nvPr/>
        </p:nvSpPr>
        <p:spPr>
          <a:xfrm>
            <a:off x="409680" y="6143760"/>
            <a:ext cx="37440" cy="30348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Shape 39"/>
          <p:cNvSpPr/>
          <p:nvPr/>
        </p:nvSpPr>
        <p:spPr>
          <a:xfrm>
            <a:off x="6858000" y="6409800"/>
            <a:ext cx="303480" cy="3744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Shape 40"/>
          <p:cNvSpPr/>
          <p:nvPr/>
        </p:nvSpPr>
        <p:spPr>
          <a:xfrm>
            <a:off x="7125120" y="6143760"/>
            <a:ext cx="37440" cy="30348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79" name="그림 46" descr=""/>
          <p:cNvPicPr/>
          <p:nvPr/>
        </p:nvPicPr>
        <p:blipFill>
          <a:blip r:embed="rId4"/>
          <a:stretch/>
        </p:blipFill>
        <p:spPr>
          <a:xfrm>
            <a:off x="3152880" y="2142720"/>
            <a:ext cx="3542760" cy="3523680"/>
          </a:xfrm>
          <a:prstGeom prst="rect">
            <a:avLst/>
          </a:prstGeom>
          <a:ln w="0">
            <a:noFill/>
          </a:ln>
        </p:spPr>
      </p:pic>
      <p:pic>
        <p:nvPicPr>
          <p:cNvPr id="580" name="그림 48" descr=""/>
          <p:cNvPicPr/>
          <p:nvPr/>
        </p:nvPicPr>
        <p:blipFill>
          <a:blip r:embed="rId5"/>
          <a:stretch/>
        </p:blipFill>
        <p:spPr>
          <a:xfrm>
            <a:off x="885960" y="2145960"/>
            <a:ext cx="2113920" cy="347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0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333333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Shape 1"/>
          <p:cNvSpPr/>
          <p:nvPr/>
        </p:nvSpPr>
        <p:spPr>
          <a:xfrm>
            <a:off x="0" y="-11160"/>
            <a:ext cx="12190680" cy="6856920"/>
          </a:xfrm>
          <a:prstGeom prst="rect">
            <a:avLst/>
          </a:prstGeom>
          <a:solidFill>
            <a:srgbClr val="f9f7f2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Shape 2"/>
          <p:cNvSpPr/>
          <p:nvPr/>
        </p:nvSpPr>
        <p:spPr>
          <a:xfrm>
            <a:off x="457200" y="1343160"/>
            <a:ext cx="11276280" cy="1800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Text 3"/>
          <p:cNvSpPr/>
          <p:nvPr/>
        </p:nvSpPr>
        <p:spPr>
          <a:xfrm>
            <a:off x="714240" y="457200"/>
            <a:ext cx="42955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97" strike="noStrike">
                <a:solidFill>
                  <a:srgbClr val="1f2937"/>
                </a:solidFill>
                <a:latin typeface="Noto Sans KR"/>
                <a:ea typeface="Noto Sans KR"/>
              </a:rPr>
              <a:t>Organization &amp; Responsibilities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585" name="Image 0" descr="preencoded.png"/>
          <p:cNvPicPr/>
          <p:nvPr/>
        </p:nvPicPr>
        <p:blipFill>
          <a:blip r:embed="rId1"/>
          <a:srcRect l="-4208" t="0" r="-4208" b="0"/>
          <a:stretch/>
        </p:blipFill>
        <p:spPr>
          <a:xfrm>
            <a:off x="457200" y="485640"/>
            <a:ext cx="180000" cy="132480"/>
          </a:xfrm>
          <a:prstGeom prst="rect">
            <a:avLst/>
          </a:prstGeom>
          <a:ln w="0">
            <a:noFill/>
          </a:ln>
        </p:spPr>
      </p:pic>
      <p:sp>
        <p:nvSpPr>
          <p:cNvPr id="586" name="Text 4"/>
          <p:cNvSpPr/>
          <p:nvPr/>
        </p:nvSpPr>
        <p:spPr>
          <a:xfrm>
            <a:off x="457200" y="724320"/>
            <a:ext cx="5860080" cy="42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700" spc="-69" strike="noStrike">
                <a:solidFill>
                  <a:srgbClr val="111827"/>
                </a:solidFill>
                <a:latin typeface="Noto Sans KR"/>
                <a:ea typeface="Noto Sans KR"/>
              </a:rPr>
              <a:t>팀 구성 및 역할 </a:t>
            </a:r>
            <a:r>
              <a:rPr b="1" lang="en-US" sz="2700" spc="-69" strike="noStrike">
                <a:solidFill>
                  <a:srgbClr val="6b7280"/>
                </a:solidFill>
                <a:latin typeface="Noto Sans KR"/>
                <a:ea typeface="Noto Sans KR"/>
              </a:rPr>
              <a:t>Team Structure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587" name="Text 5"/>
          <p:cNvSpPr/>
          <p:nvPr/>
        </p:nvSpPr>
        <p:spPr>
          <a:xfrm>
            <a:off x="10574280" y="961920"/>
            <a:ext cx="116676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6b7280"/>
                </a:solidFill>
                <a:latin typeface="Noto Sans KR"/>
                <a:ea typeface="Noto Sans KR"/>
              </a:rPr>
              <a:t>Project F-2 </a:t>
            </a:r>
            <a:r>
              <a:rPr b="0" lang="zh-CN" sz="1000" spc="-1" strike="noStrike">
                <a:solidFill>
                  <a:srgbClr val="6b7280"/>
                </a:solidFill>
                <a:latin typeface="Noto Sans KR"/>
                <a:ea typeface="Noto Sans KR"/>
              </a:rPr>
              <a:t>삼성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88" name="Shape 6"/>
          <p:cNvSpPr/>
          <p:nvPr/>
        </p:nvSpPr>
        <p:spPr>
          <a:xfrm>
            <a:off x="457200" y="2385720"/>
            <a:ext cx="3561480" cy="2751120"/>
          </a:xfrm>
          <a:prstGeom prst="roundRect">
            <a:avLst>
              <a:gd name="adj" fmla="val 1379"/>
            </a:avLst>
          </a:prstGeom>
          <a:solidFill>
            <a:srgbClr val="ffffff"/>
          </a:solidFill>
          <a:ln w="0">
            <a:noFill/>
          </a:ln>
          <a:effectLst>
            <a:outerShdw algn="bl" blurRad="139680" dir="16200000" dist="10152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89" name="Shape 7"/>
          <p:cNvSpPr/>
          <p:nvPr/>
        </p:nvSpPr>
        <p:spPr>
          <a:xfrm>
            <a:off x="457200" y="2385720"/>
            <a:ext cx="3561480" cy="37440"/>
          </a:xfrm>
          <a:prstGeom prst="rect">
            <a:avLst/>
          </a:prstGeom>
          <a:solidFill>
            <a:srgbClr val="e5e7eb"/>
          </a:solidFill>
          <a:ln w="12700">
            <a:solidFill>
              <a:srgbClr val="e5e7e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Text 8"/>
          <p:cNvSpPr/>
          <p:nvPr/>
        </p:nvSpPr>
        <p:spPr>
          <a:xfrm>
            <a:off x="761760" y="3148200"/>
            <a:ext cx="31428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6b7280"/>
                </a:solidFill>
                <a:latin typeface="Noto Sans KR"/>
                <a:ea typeface="Noto Sans KR"/>
              </a:rPr>
              <a:t>시스템 설계 및 모델 구축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91" name="Shape 9"/>
          <p:cNvSpPr/>
          <p:nvPr/>
        </p:nvSpPr>
        <p:spPr>
          <a:xfrm>
            <a:off x="761760" y="3605400"/>
            <a:ext cx="2951640" cy="7920"/>
          </a:xfrm>
          <a:prstGeom prst="rect">
            <a:avLst/>
          </a:prstGeom>
          <a:solidFill>
            <a:srgbClr val="f3f4f6"/>
          </a:solidFill>
          <a:ln w="12700">
            <a:solidFill>
              <a:srgbClr val="f3f4f6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Text 10"/>
          <p:cNvSpPr/>
          <p:nvPr/>
        </p:nvSpPr>
        <p:spPr>
          <a:xfrm>
            <a:off x="761760" y="2691000"/>
            <a:ext cx="9133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200" spc="-1" strike="noStrike">
                <a:solidFill>
                  <a:srgbClr val="111827"/>
                </a:solidFill>
                <a:latin typeface="Noto Sans KR"/>
                <a:ea typeface="Noto Sans KR"/>
              </a:rPr>
              <a:t>이승민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93" name="Text 11"/>
          <p:cNvSpPr/>
          <p:nvPr/>
        </p:nvSpPr>
        <p:spPr>
          <a:xfrm>
            <a:off x="1760400" y="2814480"/>
            <a:ext cx="92340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38" strike="noStrike">
                <a:solidFill>
                  <a:srgbClr val="1f2937"/>
                </a:solidFill>
                <a:latin typeface="Noto Sans KR"/>
                <a:ea typeface="Noto Sans KR"/>
              </a:rPr>
              <a:t>TEAM LEADER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94" name="Text 12"/>
          <p:cNvSpPr/>
          <p:nvPr/>
        </p:nvSpPr>
        <p:spPr>
          <a:xfrm>
            <a:off x="933480" y="3843360"/>
            <a:ext cx="11232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YOLO-CNN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95" name="Text 13"/>
          <p:cNvSpPr/>
          <p:nvPr/>
        </p:nvSpPr>
        <p:spPr>
          <a:xfrm>
            <a:off x="1899000" y="3843360"/>
            <a:ext cx="72504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모델 구축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96" name="Text 14"/>
          <p:cNvSpPr/>
          <p:nvPr/>
        </p:nvSpPr>
        <p:spPr>
          <a:xfrm>
            <a:off x="933480" y="4224600"/>
            <a:ext cx="180036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전체 시스템 설계 </a:t>
            </a:r>
            <a:r>
              <a:rPr b="0" lang="ko-KR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및 통합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97" name="Text 15"/>
          <p:cNvSpPr/>
          <p:nvPr/>
        </p:nvSpPr>
        <p:spPr>
          <a:xfrm>
            <a:off x="933480" y="4604760"/>
            <a:ext cx="129276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학습 데이터 정제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598" name="Image 1" descr="preencoded.png"/>
          <p:cNvPicPr/>
          <p:nvPr/>
        </p:nvPicPr>
        <p:blipFill>
          <a:blip r:embed="rId2"/>
          <a:stretch/>
        </p:blipFill>
        <p:spPr>
          <a:xfrm>
            <a:off x="3565080" y="2614320"/>
            <a:ext cx="255960" cy="227520"/>
          </a:xfrm>
          <a:prstGeom prst="rect">
            <a:avLst/>
          </a:prstGeom>
          <a:ln w="0">
            <a:noFill/>
          </a:ln>
        </p:spPr>
      </p:pic>
      <p:sp>
        <p:nvSpPr>
          <p:cNvPr id="599" name="Shape 16"/>
          <p:cNvSpPr/>
          <p:nvPr/>
        </p:nvSpPr>
        <p:spPr>
          <a:xfrm>
            <a:off x="4273920" y="2385720"/>
            <a:ext cx="3561480" cy="2751120"/>
          </a:xfrm>
          <a:prstGeom prst="roundRect">
            <a:avLst>
              <a:gd name="adj" fmla="val 1379"/>
            </a:avLst>
          </a:prstGeom>
          <a:solidFill>
            <a:srgbClr val="ffffff"/>
          </a:solidFill>
          <a:ln w="0">
            <a:noFill/>
          </a:ln>
          <a:effectLst>
            <a:outerShdw algn="bl" blurRad="139680" dir="16200000" dist="10152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00" name="Shape 17"/>
          <p:cNvSpPr/>
          <p:nvPr/>
        </p:nvSpPr>
        <p:spPr>
          <a:xfrm>
            <a:off x="4317840" y="2385720"/>
            <a:ext cx="3561480" cy="37440"/>
          </a:xfrm>
          <a:prstGeom prst="rect">
            <a:avLst/>
          </a:prstGeom>
          <a:solidFill>
            <a:srgbClr val="9ca3af"/>
          </a:solidFill>
          <a:ln w="12700">
            <a:solidFill>
              <a:srgbClr val="9ca3a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Shape 18"/>
          <p:cNvSpPr/>
          <p:nvPr/>
        </p:nvSpPr>
        <p:spPr>
          <a:xfrm>
            <a:off x="5525640" y="2786040"/>
            <a:ext cx="723240" cy="227520"/>
          </a:xfrm>
          <a:prstGeom prst="roundRect">
            <a:avLst>
              <a:gd name="adj" fmla="val 66667"/>
            </a:avLst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Text 19"/>
          <p:cNvSpPr/>
          <p:nvPr/>
        </p:nvSpPr>
        <p:spPr>
          <a:xfrm>
            <a:off x="4623120" y="3148200"/>
            <a:ext cx="31428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6b7280"/>
                </a:solidFill>
                <a:latin typeface="Noto Sans KR"/>
                <a:ea typeface="Noto Sans KR"/>
              </a:rPr>
              <a:t>환경 구성 및 디자인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03" name="Shape 20"/>
          <p:cNvSpPr/>
          <p:nvPr/>
        </p:nvSpPr>
        <p:spPr>
          <a:xfrm>
            <a:off x="4623120" y="3605400"/>
            <a:ext cx="2951640" cy="7920"/>
          </a:xfrm>
          <a:prstGeom prst="rect">
            <a:avLst/>
          </a:prstGeom>
          <a:solidFill>
            <a:srgbClr val="f3f4f6"/>
          </a:solidFill>
          <a:ln w="12700">
            <a:solidFill>
              <a:srgbClr val="f3f4f6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Shape 21"/>
          <p:cNvSpPr/>
          <p:nvPr/>
        </p:nvSpPr>
        <p:spPr>
          <a:xfrm>
            <a:off x="4623120" y="3900960"/>
            <a:ext cx="56520" cy="56520"/>
          </a:xfrm>
          <a:prstGeom prst="roundRect">
            <a:avLst>
              <a:gd name="adj" fmla="val 1587307"/>
            </a:avLst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Shape 22"/>
          <p:cNvSpPr/>
          <p:nvPr/>
        </p:nvSpPr>
        <p:spPr>
          <a:xfrm>
            <a:off x="4623120" y="4281120"/>
            <a:ext cx="56520" cy="56520"/>
          </a:xfrm>
          <a:prstGeom prst="roundRect">
            <a:avLst>
              <a:gd name="adj" fmla="val 1587307"/>
            </a:avLst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Shape 23"/>
          <p:cNvSpPr/>
          <p:nvPr/>
        </p:nvSpPr>
        <p:spPr>
          <a:xfrm>
            <a:off x="4623120" y="4662360"/>
            <a:ext cx="56520" cy="56520"/>
          </a:xfrm>
          <a:prstGeom prst="roundRect">
            <a:avLst>
              <a:gd name="adj" fmla="val 1587307"/>
            </a:avLst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Text 24"/>
          <p:cNvSpPr/>
          <p:nvPr/>
        </p:nvSpPr>
        <p:spPr>
          <a:xfrm>
            <a:off x="4623120" y="2691000"/>
            <a:ext cx="9133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200" spc="-1" strike="noStrike">
                <a:solidFill>
                  <a:srgbClr val="111827"/>
                </a:solidFill>
                <a:latin typeface="Noto Sans KR"/>
                <a:ea typeface="Noto Sans KR"/>
              </a:rPr>
              <a:t>이주학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08" name="Text 25"/>
          <p:cNvSpPr/>
          <p:nvPr/>
        </p:nvSpPr>
        <p:spPr>
          <a:xfrm>
            <a:off x="5620680" y="2814480"/>
            <a:ext cx="60876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38" strike="noStrike">
                <a:solidFill>
                  <a:srgbClr val="4b5563"/>
                </a:solidFill>
                <a:latin typeface="Noto Sans KR"/>
                <a:ea typeface="Noto Sans KR"/>
              </a:rPr>
              <a:t>MEMBER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09" name="Text 26"/>
          <p:cNvSpPr/>
          <p:nvPr/>
        </p:nvSpPr>
        <p:spPr>
          <a:xfrm>
            <a:off x="4794120" y="3843360"/>
            <a:ext cx="90972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디지털 트윈 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10" name="Text 27"/>
          <p:cNvSpPr/>
          <p:nvPr/>
        </p:nvSpPr>
        <p:spPr>
          <a:xfrm>
            <a:off x="5592600" y="3853440"/>
            <a:ext cx="72504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환경 구성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11" name="Text 28"/>
          <p:cNvSpPr/>
          <p:nvPr/>
        </p:nvSpPr>
        <p:spPr>
          <a:xfrm>
            <a:off x="4794120" y="4224600"/>
            <a:ext cx="119664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시나리오 디자인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12" name="Text 29"/>
          <p:cNvSpPr/>
          <p:nvPr/>
        </p:nvSpPr>
        <p:spPr>
          <a:xfrm>
            <a:off x="4794120" y="4604760"/>
            <a:ext cx="16074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공정 시뮬레이션 설계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13" name="Shape 30"/>
          <p:cNvSpPr/>
          <p:nvPr/>
        </p:nvSpPr>
        <p:spPr>
          <a:xfrm>
            <a:off x="8178480" y="2385720"/>
            <a:ext cx="3561480" cy="2751120"/>
          </a:xfrm>
          <a:prstGeom prst="roundRect">
            <a:avLst>
              <a:gd name="adj" fmla="val 1379"/>
            </a:avLst>
          </a:prstGeom>
          <a:solidFill>
            <a:srgbClr val="ffffff"/>
          </a:solidFill>
          <a:ln w="0">
            <a:noFill/>
          </a:ln>
          <a:effectLst>
            <a:outerShdw algn="bl" blurRad="139680" dir="16200000" dist="10152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14" name="Shape 31"/>
          <p:cNvSpPr/>
          <p:nvPr/>
        </p:nvSpPr>
        <p:spPr>
          <a:xfrm>
            <a:off x="8178480" y="2385720"/>
            <a:ext cx="3561480" cy="37440"/>
          </a:xfrm>
          <a:prstGeom prst="rect">
            <a:avLst/>
          </a:prstGeom>
          <a:solidFill>
            <a:srgbClr val="9ca3af"/>
          </a:solidFill>
          <a:ln w="12700">
            <a:solidFill>
              <a:srgbClr val="9ca3a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Shape 32"/>
          <p:cNvSpPr/>
          <p:nvPr/>
        </p:nvSpPr>
        <p:spPr>
          <a:xfrm>
            <a:off x="9386280" y="2786040"/>
            <a:ext cx="723240" cy="227520"/>
          </a:xfrm>
          <a:prstGeom prst="roundRect">
            <a:avLst>
              <a:gd name="adj" fmla="val 66667"/>
            </a:avLst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Text 33"/>
          <p:cNvSpPr/>
          <p:nvPr/>
        </p:nvSpPr>
        <p:spPr>
          <a:xfrm>
            <a:off x="8483760" y="3148200"/>
            <a:ext cx="31428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6b7280"/>
                </a:solidFill>
                <a:latin typeface="Noto Sans KR"/>
                <a:ea typeface="Noto Sans KR"/>
              </a:rPr>
              <a:t>데이터 수집 및 기획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17" name="Shape 34"/>
          <p:cNvSpPr/>
          <p:nvPr/>
        </p:nvSpPr>
        <p:spPr>
          <a:xfrm>
            <a:off x="8483760" y="3605400"/>
            <a:ext cx="2951640" cy="7920"/>
          </a:xfrm>
          <a:prstGeom prst="rect">
            <a:avLst/>
          </a:prstGeom>
          <a:solidFill>
            <a:srgbClr val="f3f4f6"/>
          </a:solidFill>
          <a:ln w="12700">
            <a:solidFill>
              <a:srgbClr val="f3f4f6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Shape 35"/>
          <p:cNvSpPr/>
          <p:nvPr/>
        </p:nvSpPr>
        <p:spPr>
          <a:xfrm>
            <a:off x="8483760" y="3900960"/>
            <a:ext cx="56520" cy="56520"/>
          </a:xfrm>
          <a:prstGeom prst="roundRect">
            <a:avLst>
              <a:gd name="adj" fmla="val 1587307"/>
            </a:avLst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Shape 36"/>
          <p:cNvSpPr/>
          <p:nvPr/>
        </p:nvSpPr>
        <p:spPr>
          <a:xfrm>
            <a:off x="8483760" y="4281120"/>
            <a:ext cx="56520" cy="56520"/>
          </a:xfrm>
          <a:prstGeom prst="roundRect">
            <a:avLst>
              <a:gd name="adj" fmla="val 1587307"/>
            </a:avLst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Shape 37"/>
          <p:cNvSpPr/>
          <p:nvPr/>
        </p:nvSpPr>
        <p:spPr>
          <a:xfrm>
            <a:off x="8483760" y="4662360"/>
            <a:ext cx="56520" cy="56520"/>
          </a:xfrm>
          <a:prstGeom prst="roundRect">
            <a:avLst>
              <a:gd name="adj" fmla="val 1587307"/>
            </a:avLst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Text 38"/>
          <p:cNvSpPr/>
          <p:nvPr/>
        </p:nvSpPr>
        <p:spPr>
          <a:xfrm>
            <a:off x="8483760" y="2691000"/>
            <a:ext cx="9133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200" spc="-1" strike="noStrike">
                <a:solidFill>
                  <a:srgbClr val="111827"/>
                </a:solidFill>
                <a:latin typeface="Noto Sans KR"/>
                <a:ea typeface="Noto Sans KR"/>
              </a:rPr>
              <a:t>최대혁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22" name="Text 39"/>
          <p:cNvSpPr/>
          <p:nvPr/>
        </p:nvSpPr>
        <p:spPr>
          <a:xfrm>
            <a:off x="9481320" y="2814480"/>
            <a:ext cx="60876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38" strike="noStrike">
                <a:solidFill>
                  <a:srgbClr val="4b5563"/>
                </a:solidFill>
                <a:latin typeface="Noto Sans KR"/>
                <a:ea typeface="Noto Sans KR"/>
              </a:rPr>
              <a:t>MEMBER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23" name="Text 40"/>
          <p:cNvSpPr/>
          <p:nvPr/>
        </p:nvSpPr>
        <p:spPr>
          <a:xfrm>
            <a:off x="8654760" y="3843360"/>
            <a:ext cx="2463840" cy="15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디지털 트윈 환경 구성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24" name="Text 41"/>
          <p:cNvSpPr/>
          <p:nvPr/>
        </p:nvSpPr>
        <p:spPr>
          <a:xfrm>
            <a:off x="8654760" y="4224600"/>
            <a:ext cx="156348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발표 자료</a:t>
            </a:r>
            <a:r>
              <a:rPr b="0" lang="en-US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(PPT) </a:t>
            </a: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제작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25" name="Text 42"/>
          <p:cNvSpPr/>
          <p:nvPr/>
        </p:nvSpPr>
        <p:spPr>
          <a:xfrm>
            <a:off x="8654760" y="4604760"/>
            <a:ext cx="130104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물리 디자인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26" name="Shape 43"/>
          <p:cNvSpPr/>
          <p:nvPr/>
        </p:nvSpPr>
        <p:spPr>
          <a:xfrm>
            <a:off x="457200" y="6086160"/>
            <a:ext cx="11276280" cy="7920"/>
          </a:xfrm>
          <a:prstGeom prst="rect">
            <a:avLst/>
          </a:prstGeom>
          <a:solidFill>
            <a:srgbClr val="e5e7eb"/>
          </a:solidFill>
          <a:ln w="12700">
            <a:solidFill>
              <a:srgbClr val="e5e7e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Text 44"/>
          <p:cNvSpPr/>
          <p:nvPr/>
        </p:nvSpPr>
        <p:spPr>
          <a:xfrm>
            <a:off x="457200" y="6248160"/>
            <a:ext cx="75888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9ca3af"/>
                </a:solidFill>
                <a:latin typeface="Noto Sans KR"/>
                <a:ea typeface="Noto Sans KR"/>
              </a:rPr>
              <a:t>2026. 01. 24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28" name="Shape 21"/>
          <p:cNvSpPr/>
          <p:nvPr/>
        </p:nvSpPr>
        <p:spPr>
          <a:xfrm>
            <a:off x="765720" y="3895200"/>
            <a:ext cx="56520" cy="56520"/>
          </a:xfrm>
          <a:prstGeom prst="roundRect">
            <a:avLst>
              <a:gd name="adj" fmla="val 1587307"/>
            </a:avLst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Shape 21"/>
          <p:cNvSpPr/>
          <p:nvPr/>
        </p:nvSpPr>
        <p:spPr>
          <a:xfrm>
            <a:off x="761400" y="4281120"/>
            <a:ext cx="56520" cy="56520"/>
          </a:xfrm>
          <a:prstGeom prst="roundRect">
            <a:avLst>
              <a:gd name="adj" fmla="val 1587307"/>
            </a:avLst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Shape 21"/>
          <p:cNvSpPr/>
          <p:nvPr/>
        </p:nvSpPr>
        <p:spPr>
          <a:xfrm>
            <a:off x="770040" y="4662360"/>
            <a:ext cx="56520" cy="56520"/>
          </a:xfrm>
          <a:prstGeom prst="roundRect">
            <a:avLst>
              <a:gd name="adj" fmla="val 1587307"/>
            </a:avLst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0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333333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Shape 1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f9f7f2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Shape 2"/>
          <p:cNvSpPr/>
          <p:nvPr/>
        </p:nvSpPr>
        <p:spPr>
          <a:xfrm>
            <a:off x="457200" y="1380600"/>
            <a:ext cx="11276280" cy="1800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Text 3"/>
          <p:cNvSpPr/>
          <p:nvPr/>
        </p:nvSpPr>
        <p:spPr>
          <a:xfrm>
            <a:off x="676800" y="457200"/>
            <a:ext cx="219708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97" strike="noStrike">
                <a:solidFill>
                  <a:srgbClr val="1f2937"/>
                </a:solidFill>
                <a:latin typeface="Noto Sans KR"/>
                <a:ea typeface="Noto Sans KR"/>
              </a:rPr>
              <a:t>Methodology &amp; Process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635" name="Image 0" descr="preencoded.png"/>
          <p:cNvPicPr/>
          <p:nvPr/>
        </p:nvPicPr>
        <p:blipFill>
          <a:blip r:embed="rId1"/>
          <a:srcRect l="-3526" t="0" r="-3526" b="0"/>
          <a:stretch/>
        </p:blipFill>
        <p:spPr>
          <a:xfrm>
            <a:off x="457200" y="485640"/>
            <a:ext cx="141480" cy="132480"/>
          </a:xfrm>
          <a:prstGeom prst="rect">
            <a:avLst/>
          </a:prstGeom>
          <a:ln w="0">
            <a:noFill/>
          </a:ln>
        </p:spPr>
      </p:pic>
      <p:sp>
        <p:nvSpPr>
          <p:cNvPr id="636" name="Text 4"/>
          <p:cNvSpPr/>
          <p:nvPr/>
        </p:nvSpPr>
        <p:spPr>
          <a:xfrm>
            <a:off x="457200" y="724320"/>
            <a:ext cx="3666600" cy="42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700" spc="-69" strike="noStrike">
                <a:solidFill>
                  <a:srgbClr val="111827"/>
                </a:solidFill>
                <a:latin typeface="Noto Sans KR"/>
                <a:ea typeface="Noto Sans KR"/>
              </a:rPr>
              <a:t>수행 절차 </a:t>
            </a:r>
            <a:r>
              <a:rPr b="1" lang="zh-CN" sz="2700" spc="-69" strike="noStrike">
                <a:solidFill>
                  <a:srgbClr val="6b7280"/>
                </a:solidFill>
                <a:latin typeface="Noto Sans KR"/>
                <a:ea typeface="Noto Sans KR"/>
              </a:rPr>
              <a:t>및 방법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637" name="Shape 5"/>
          <p:cNvSpPr/>
          <p:nvPr/>
        </p:nvSpPr>
        <p:spPr>
          <a:xfrm>
            <a:off x="8787240" y="580680"/>
            <a:ext cx="2951640" cy="246600"/>
          </a:xfrm>
          <a:prstGeom prst="roundRect">
            <a:avLst>
              <a:gd name="adj" fmla="val 56770"/>
            </a:avLst>
          </a:prstGeom>
          <a:solidFill>
            <a:srgbClr val="eff6ff"/>
          </a:solidFill>
          <a:ln w="12700">
            <a:solidFill>
              <a:srgbClr val="bfdb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Text 6"/>
          <p:cNvSpPr/>
          <p:nvPr/>
        </p:nvSpPr>
        <p:spPr>
          <a:xfrm>
            <a:off x="8911800" y="619200"/>
            <a:ext cx="34387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주제</a:t>
            </a:r>
            <a:r>
              <a:rPr b="1" lang="en-US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: </a:t>
            </a: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협동</a:t>
            </a:r>
            <a:r>
              <a:rPr b="1" lang="en-US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-3 </a:t>
            </a: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디지털 트윈 기반 서비스 로봇 운영 시스템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39" name="Shape 7"/>
          <p:cNvSpPr/>
          <p:nvPr/>
        </p:nvSpPr>
        <p:spPr>
          <a:xfrm>
            <a:off x="10764360" y="905400"/>
            <a:ext cx="970920" cy="246600"/>
          </a:xfrm>
          <a:prstGeom prst="roundRect">
            <a:avLst>
              <a:gd name="adj" fmla="val 56770"/>
            </a:avLst>
          </a:prstGeom>
          <a:noFill/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Text 8"/>
          <p:cNvSpPr/>
          <p:nvPr/>
        </p:nvSpPr>
        <p:spPr>
          <a:xfrm>
            <a:off x="10887840" y="942840"/>
            <a:ext cx="8611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팀명</a:t>
            </a:r>
            <a:r>
              <a:rPr b="1" lang="en-US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: F-2 </a:t>
            </a: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삼성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41" name="Shape 9"/>
          <p:cNvSpPr/>
          <p:nvPr/>
        </p:nvSpPr>
        <p:spPr>
          <a:xfrm>
            <a:off x="457200" y="1781280"/>
            <a:ext cx="3656520" cy="2522520"/>
          </a:xfrm>
          <a:prstGeom prst="roundRect">
            <a:avLst>
              <a:gd name="adj" fmla="val 1641"/>
            </a:avLst>
          </a:prstGeom>
          <a:solidFill>
            <a:srgbClr val="ffffff">
              <a:alpha val="60000"/>
            </a:srgbClr>
          </a:solidFill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Text 10"/>
          <p:cNvSpPr/>
          <p:nvPr/>
        </p:nvSpPr>
        <p:spPr>
          <a:xfrm>
            <a:off x="961920" y="2018880"/>
            <a:ext cx="310428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핵심 전략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643" name="Image 1" descr="preencoded.png"/>
          <p:cNvPicPr/>
          <p:nvPr/>
        </p:nvPicPr>
        <p:blipFill>
          <a:blip r:embed="rId2"/>
          <a:stretch/>
        </p:blipFill>
        <p:spPr>
          <a:xfrm>
            <a:off x="694800" y="2057400"/>
            <a:ext cx="189000" cy="189000"/>
          </a:xfrm>
          <a:prstGeom prst="rect">
            <a:avLst/>
          </a:prstGeom>
          <a:ln w="0">
            <a:noFill/>
          </a:ln>
        </p:spPr>
      </p:pic>
      <p:sp>
        <p:nvSpPr>
          <p:cNvPr id="644" name="Shape 11"/>
          <p:cNvSpPr/>
          <p:nvPr/>
        </p:nvSpPr>
        <p:spPr>
          <a:xfrm>
            <a:off x="694800" y="2495520"/>
            <a:ext cx="56520" cy="56520"/>
          </a:xfrm>
          <a:prstGeom prst="roundRect">
            <a:avLst>
              <a:gd name="adj" fmla="val 1587307"/>
            </a:avLst>
          </a:prstGeom>
          <a:solidFill>
            <a:srgbClr val="1f2937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Text 12"/>
          <p:cNvSpPr/>
          <p:nvPr/>
        </p:nvSpPr>
        <p:spPr>
          <a:xfrm>
            <a:off x="866880" y="2438640"/>
            <a:ext cx="228852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파라미터 스윕</a:t>
            </a:r>
            <a:r>
              <a:rPr b="1" lang="en-US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(Sweep) </a:t>
            </a: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최적화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46" name="Text 13"/>
          <p:cNvSpPr/>
          <p:nvPr/>
        </p:nvSpPr>
        <p:spPr>
          <a:xfrm>
            <a:off x="866880" y="2704680"/>
            <a:ext cx="4704480" cy="4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카메라 위치</a:t>
            </a: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, 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컨베이어 속도</a:t>
            </a: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, 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분기 각도 등 주요 변수를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가상 환경에서 반복 실험하여 최적값 도출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47" name="Shape 14"/>
          <p:cNvSpPr/>
          <p:nvPr/>
        </p:nvSpPr>
        <p:spPr>
          <a:xfrm>
            <a:off x="694800" y="3424320"/>
            <a:ext cx="56520" cy="56520"/>
          </a:xfrm>
          <a:prstGeom prst="roundRect">
            <a:avLst>
              <a:gd name="adj" fmla="val 1587307"/>
            </a:avLst>
          </a:prstGeom>
          <a:solidFill>
            <a:srgbClr val="1f2937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Text 15"/>
          <p:cNvSpPr/>
          <p:nvPr/>
        </p:nvSpPr>
        <p:spPr>
          <a:xfrm>
            <a:off x="866880" y="3366720"/>
            <a:ext cx="208008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시뮬레이션 기반 병목 제거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49" name="Text 16"/>
          <p:cNvSpPr/>
          <p:nvPr/>
        </p:nvSpPr>
        <p:spPr>
          <a:xfrm>
            <a:off x="866880" y="3633840"/>
            <a:ext cx="4704480" cy="4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3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갈래 분기 지점과 로봇 작업 영역의 트래픽을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분석하여 병목 구간 사전 식별 및 해소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50" name="Text 17"/>
          <p:cNvSpPr/>
          <p:nvPr/>
        </p:nvSpPr>
        <p:spPr>
          <a:xfrm>
            <a:off x="457200" y="5419800"/>
            <a:ext cx="377100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9ca3af"/>
                </a:solidFill>
                <a:latin typeface="Noto Sans KR"/>
                <a:ea typeface="Noto Sans KR"/>
              </a:rPr>
              <a:t>PROJECT TOOLS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51" name="Shape 18"/>
          <p:cNvSpPr/>
          <p:nvPr/>
        </p:nvSpPr>
        <p:spPr>
          <a:xfrm>
            <a:off x="457200" y="5609880"/>
            <a:ext cx="693720" cy="227520"/>
          </a:xfrm>
          <a:prstGeom prst="roundRect">
            <a:avLst>
              <a:gd name="adj" fmla="val 66667"/>
            </a:avLst>
          </a:prstGeom>
          <a:solidFill>
            <a:srgbClr val="e5e7eb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Text 19"/>
          <p:cNvSpPr/>
          <p:nvPr/>
        </p:nvSpPr>
        <p:spPr>
          <a:xfrm>
            <a:off x="533160" y="5639040"/>
            <a:ext cx="64548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Isaac Sim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53" name="Shape 20"/>
          <p:cNvSpPr/>
          <p:nvPr/>
        </p:nvSpPr>
        <p:spPr>
          <a:xfrm>
            <a:off x="1223640" y="5609880"/>
            <a:ext cx="561240" cy="227520"/>
          </a:xfrm>
          <a:prstGeom prst="roundRect">
            <a:avLst>
              <a:gd name="adj" fmla="val 66667"/>
            </a:avLst>
          </a:prstGeom>
          <a:solidFill>
            <a:srgbClr val="e5e7eb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Text 21"/>
          <p:cNvSpPr/>
          <p:nvPr/>
        </p:nvSpPr>
        <p:spPr>
          <a:xfrm>
            <a:off x="1300320" y="5639040"/>
            <a:ext cx="48528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Python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55" name="Shape 22"/>
          <p:cNvSpPr/>
          <p:nvPr/>
        </p:nvSpPr>
        <p:spPr>
          <a:xfrm>
            <a:off x="1860840" y="5609880"/>
            <a:ext cx="589680" cy="227520"/>
          </a:xfrm>
          <a:prstGeom prst="roundRect">
            <a:avLst>
              <a:gd name="adj" fmla="val 66667"/>
            </a:avLst>
          </a:prstGeom>
          <a:solidFill>
            <a:srgbClr val="e5e7eb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Text 23"/>
          <p:cNvSpPr/>
          <p:nvPr/>
        </p:nvSpPr>
        <p:spPr>
          <a:xfrm>
            <a:off x="1936800" y="5639040"/>
            <a:ext cx="5137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YOLOv8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57" name="Shape 24"/>
          <p:cNvSpPr/>
          <p:nvPr/>
        </p:nvSpPr>
        <p:spPr>
          <a:xfrm>
            <a:off x="2522880" y="5609880"/>
            <a:ext cx="456120" cy="227520"/>
          </a:xfrm>
          <a:prstGeom prst="roundRect">
            <a:avLst>
              <a:gd name="adj" fmla="val 66667"/>
            </a:avLst>
          </a:prstGeom>
          <a:solidFill>
            <a:srgbClr val="e5e7eb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Text 25"/>
          <p:cNvSpPr/>
          <p:nvPr/>
        </p:nvSpPr>
        <p:spPr>
          <a:xfrm>
            <a:off x="2599560" y="5639040"/>
            <a:ext cx="38016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ROS2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59" name="Shape 26"/>
          <p:cNvSpPr/>
          <p:nvPr/>
        </p:nvSpPr>
        <p:spPr>
          <a:xfrm>
            <a:off x="4413960" y="1628640"/>
            <a:ext cx="7323120" cy="4208760"/>
          </a:xfrm>
          <a:prstGeom prst="roundRect">
            <a:avLst>
              <a:gd name="adj" fmla="val 590"/>
            </a:avLst>
          </a:prstGeom>
          <a:solidFill>
            <a:srgbClr val="f9fafb">
              <a:alpha val="50000"/>
            </a:srgbClr>
          </a:solidFill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Text 27"/>
          <p:cNvSpPr/>
          <p:nvPr/>
        </p:nvSpPr>
        <p:spPr>
          <a:xfrm>
            <a:off x="4651560" y="1790280"/>
            <a:ext cx="240660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97" strike="noStrike">
                <a:solidFill>
                  <a:srgbClr val="9ca3af"/>
                </a:solidFill>
                <a:latin typeface="Noto Sans KR"/>
                <a:ea typeface="Noto Sans KR"/>
              </a:rPr>
              <a:t>Implementation Workflow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61" name="Shape 28"/>
          <p:cNvSpPr/>
          <p:nvPr/>
        </p:nvSpPr>
        <p:spPr>
          <a:xfrm>
            <a:off x="4727520" y="2171880"/>
            <a:ext cx="2084760" cy="1637640"/>
          </a:xfrm>
          <a:prstGeom prst="roundRect">
            <a:avLst>
              <a:gd name="adj" fmla="val 3893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62" name="Shape 29"/>
          <p:cNvSpPr/>
          <p:nvPr/>
        </p:nvSpPr>
        <p:spPr>
          <a:xfrm>
            <a:off x="5538600" y="2372040"/>
            <a:ext cx="456120" cy="456120"/>
          </a:xfrm>
          <a:prstGeom prst="roundRect">
            <a:avLst>
              <a:gd name="adj" fmla="val 200000"/>
            </a:avLst>
          </a:prstGeom>
          <a:solidFill>
            <a:srgbClr val="eff6f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63" name="Image 2" descr="preencoded.png"/>
          <p:cNvPicPr/>
          <p:nvPr/>
        </p:nvPicPr>
        <p:blipFill>
          <a:blip r:embed="rId3"/>
          <a:stretch/>
        </p:blipFill>
        <p:spPr>
          <a:xfrm>
            <a:off x="5695920" y="2505600"/>
            <a:ext cx="141480" cy="189000"/>
          </a:xfrm>
          <a:prstGeom prst="rect">
            <a:avLst/>
          </a:prstGeom>
          <a:ln w="0">
            <a:noFill/>
          </a:ln>
        </p:spPr>
      </p:pic>
      <p:sp>
        <p:nvSpPr>
          <p:cNvPr id="664" name="Text 30"/>
          <p:cNvSpPr/>
          <p:nvPr/>
        </p:nvSpPr>
        <p:spPr>
          <a:xfrm>
            <a:off x="5105160" y="2943360"/>
            <a:ext cx="133308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200" spc="-1" strike="noStrike">
                <a:solidFill>
                  <a:srgbClr val="1f2937"/>
                </a:solidFill>
                <a:latin typeface="Noto Sans KR"/>
                <a:ea typeface="Noto Sans KR"/>
              </a:rPr>
              <a:t>기획 및 시나리오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65" name="Text 31"/>
          <p:cNvSpPr/>
          <p:nvPr/>
        </p:nvSpPr>
        <p:spPr>
          <a:xfrm>
            <a:off x="4530960" y="3209400"/>
            <a:ext cx="2479680" cy="2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공정 설계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, 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요구사항 정의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,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시나리오 구체화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66" name="Shape 32"/>
          <p:cNvSpPr/>
          <p:nvPr/>
        </p:nvSpPr>
        <p:spPr>
          <a:xfrm>
            <a:off x="7034400" y="2171880"/>
            <a:ext cx="2084760" cy="1637640"/>
          </a:xfrm>
          <a:prstGeom prst="roundRect">
            <a:avLst>
              <a:gd name="adj" fmla="val 3893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67" name="Shape 33"/>
          <p:cNvSpPr/>
          <p:nvPr/>
        </p:nvSpPr>
        <p:spPr>
          <a:xfrm>
            <a:off x="7845480" y="2372040"/>
            <a:ext cx="456120" cy="456120"/>
          </a:xfrm>
          <a:prstGeom prst="roundRect">
            <a:avLst>
              <a:gd name="adj" fmla="val 200000"/>
            </a:avLst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68" name="Image 3" descr="preencoded.png"/>
          <p:cNvPicPr/>
          <p:nvPr/>
        </p:nvPicPr>
        <p:blipFill>
          <a:blip r:embed="rId4"/>
          <a:stretch/>
        </p:blipFill>
        <p:spPr>
          <a:xfrm>
            <a:off x="7955280" y="2505600"/>
            <a:ext cx="236520" cy="189000"/>
          </a:xfrm>
          <a:prstGeom prst="rect">
            <a:avLst/>
          </a:prstGeom>
          <a:ln w="0">
            <a:noFill/>
          </a:ln>
        </p:spPr>
      </p:pic>
      <p:sp>
        <p:nvSpPr>
          <p:cNvPr id="669" name="Text 34"/>
          <p:cNvSpPr/>
          <p:nvPr/>
        </p:nvSpPr>
        <p:spPr>
          <a:xfrm>
            <a:off x="7408440" y="2943360"/>
            <a:ext cx="13338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200" spc="-1" strike="noStrike">
                <a:solidFill>
                  <a:srgbClr val="1f2937"/>
                </a:solidFill>
                <a:latin typeface="Noto Sans KR"/>
                <a:ea typeface="Noto Sans KR"/>
              </a:rPr>
              <a:t>데이</a:t>
            </a:r>
            <a:r>
              <a:rPr b="1" lang="ko-KR" sz="1200" spc="-1" strike="noStrike">
                <a:solidFill>
                  <a:srgbClr val="1f2937"/>
                </a:solidFill>
                <a:latin typeface="Noto Sans KR"/>
                <a:ea typeface="Noto Sans KR"/>
              </a:rPr>
              <a:t>터 준비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70" name="Text 35"/>
          <p:cNvSpPr/>
          <p:nvPr/>
        </p:nvSpPr>
        <p:spPr>
          <a:xfrm>
            <a:off x="6844320" y="3209400"/>
            <a:ext cx="2466000" cy="2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사과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/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과일 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USD 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모델링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,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컨베이어 에셋 확보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71" name="Shape 36"/>
          <p:cNvSpPr/>
          <p:nvPr/>
        </p:nvSpPr>
        <p:spPr>
          <a:xfrm>
            <a:off x="9341640" y="2171880"/>
            <a:ext cx="2084760" cy="1637640"/>
          </a:xfrm>
          <a:prstGeom prst="roundRect">
            <a:avLst>
              <a:gd name="adj" fmla="val 3893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72" name="Shape 37"/>
          <p:cNvSpPr/>
          <p:nvPr/>
        </p:nvSpPr>
        <p:spPr>
          <a:xfrm>
            <a:off x="10152720" y="2372040"/>
            <a:ext cx="456120" cy="456120"/>
          </a:xfrm>
          <a:prstGeom prst="roundRect">
            <a:avLst>
              <a:gd name="adj" fmla="val 200000"/>
            </a:avLst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73" name="Image 4" descr="preencoded.png"/>
          <p:cNvPicPr/>
          <p:nvPr/>
        </p:nvPicPr>
        <p:blipFill>
          <a:blip r:embed="rId5"/>
          <a:stretch/>
        </p:blipFill>
        <p:spPr>
          <a:xfrm>
            <a:off x="10285920" y="2505600"/>
            <a:ext cx="189000" cy="189000"/>
          </a:xfrm>
          <a:prstGeom prst="rect">
            <a:avLst/>
          </a:prstGeom>
          <a:ln w="0">
            <a:noFill/>
          </a:ln>
        </p:spPr>
      </p:pic>
      <p:sp>
        <p:nvSpPr>
          <p:cNvPr id="674" name="Text 38"/>
          <p:cNvSpPr/>
          <p:nvPr/>
        </p:nvSpPr>
        <p:spPr>
          <a:xfrm>
            <a:off x="10009800" y="2943360"/>
            <a:ext cx="74772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200" spc="-1" strike="noStrike">
                <a:solidFill>
                  <a:srgbClr val="1f2937"/>
                </a:solidFill>
                <a:latin typeface="Noto Sans KR"/>
                <a:ea typeface="Noto Sans KR"/>
              </a:rPr>
              <a:t>환경 구축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75" name="Text 39"/>
          <p:cNvSpPr/>
          <p:nvPr/>
        </p:nvSpPr>
        <p:spPr>
          <a:xfrm>
            <a:off x="9381600" y="3209400"/>
            <a:ext cx="2005920" cy="2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Isaac Sim 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씬 구성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, 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조명 및 카메라 배치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76" name="Shape 40"/>
          <p:cNvSpPr/>
          <p:nvPr/>
        </p:nvSpPr>
        <p:spPr>
          <a:xfrm>
            <a:off x="4727520" y="4038840"/>
            <a:ext cx="2084760" cy="1637640"/>
          </a:xfrm>
          <a:prstGeom prst="roundRect">
            <a:avLst>
              <a:gd name="adj" fmla="val 3893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677" name="Image 5" descr="preencoded.png"/>
          <p:cNvPicPr/>
          <p:nvPr/>
        </p:nvPicPr>
        <p:blipFill>
          <a:blip r:embed="rId6"/>
          <a:srcRect l="-1688" t="0" r="-1688" b="0"/>
          <a:stretch/>
        </p:blipFill>
        <p:spPr>
          <a:xfrm>
            <a:off x="5681160" y="4371840"/>
            <a:ext cx="171000" cy="189000"/>
          </a:xfrm>
          <a:prstGeom prst="rect">
            <a:avLst/>
          </a:prstGeom>
          <a:ln w="0">
            <a:noFill/>
          </a:ln>
        </p:spPr>
      </p:pic>
      <p:sp>
        <p:nvSpPr>
          <p:cNvPr id="678" name="Text 41"/>
          <p:cNvSpPr/>
          <p:nvPr/>
        </p:nvSpPr>
        <p:spPr>
          <a:xfrm>
            <a:off x="5396040" y="4809600"/>
            <a:ext cx="74772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통합 검증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79" name="Text 42"/>
          <p:cNvSpPr/>
          <p:nvPr/>
        </p:nvSpPr>
        <p:spPr>
          <a:xfrm>
            <a:off x="4640760" y="5076720"/>
            <a:ext cx="2260080" cy="2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전체 공정 연동 테스트</a:t>
            </a:r>
            <a:r>
              <a:rPr b="0" lang="en-US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, </a:t>
            </a:r>
            <a:r>
              <a:rPr b="0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성능 지표 확인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80" name="Shape 43"/>
          <p:cNvSpPr/>
          <p:nvPr/>
        </p:nvSpPr>
        <p:spPr>
          <a:xfrm>
            <a:off x="7034400" y="4038840"/>
            <a:ext cx="2084760" cy="1637640"/>
          </a:xfrm>
          <a:prstGeom prst="roundRect">
            <a:avLst>
              <a:gd name="adj" fmla="val 3893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81" name="Shape 44"/>
          <p:cNvSpPr/>
          <p:nvPr/>
        </p:nvSpPr>
        <p:spPr>
          <a:xfrm>
            <a:off x="7845480" y="4238280"/>
            <a:ext cx="456120" cy="456120"/>
          </a:xfrm>
          <a:prstGeom prst="roundRect">
            <a:avLst>
              <a:gd name="adj" fmla="val 200000"/>
            </a:avLst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82" name="Image 6" descr="preencoded.png"/>
          <p:cNvPicPr/>
          <p:nvPr/>
        </p:nvPicPr>
        <p:blipFill>
          <a:blip r:embed="rId7"/>
          <a:stretch/>
        </p:blipFill>
        <p:spPr>
          <a:xfrm>
            <a:off x="7955280" y="4371840"/>
            <a:ext cx="236520" cy="189000"/>
          </a:xfrm>
          <a:prstGeom prst="rect">
            <a:avLst/>
          </a:prstGeom>
          <a:ln w="0">
            <a:noFill/>
          </a:ln>
        </p:spPr>
      </p:pic>
      <p:sp>
        <p:nvSpPr>
          <p:cNvPr id="683" name="Text 45"/>
          <p:cNvSpPr/>
          <p:nvPr/>
        </p:nvSpPr>
        <p:spPr>
          <a:xfrm>
            <a:off x="7702920" y="4809600"/>
            <a:ext cx="74772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200" spc="-1" strike="noStrike">
                <a:solidFill>
                  <a:srgbClr val="1f2937"/>
                </a:solidFill>
                <a:latin typeface="Noto Sans KR"/>
                <a:ea typeface="Noto Sans KR"/>
              </a:rPr>
              <a:t>로봇 연동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84" name="Text 46"/>
          <p:cNvSpPr/>
          <p:nvPr/>
        </p:nvSpPr>
        <p:spPr>
          <a:xfrm>
            <a:off x="7074720" y="5076720"/>
            <a:ext cx="2005920" cy="2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RMPFlow 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모션 제어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, Pick &amp; Place 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로직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85" name="Shape 47"/>
          <p:cNvSpPr/>
          <p:nvPr/>
        </p:nvSpPr>
        <p:spPr>
          <a:xfrm>
            <a:off x="9341640" y="4038840"/>
            <a:ext cx="2084760" cy="1637640"/>
          </a:xfrm>
          <a:prstGeom prst="roundRect">
            <a:avLst>
              <a:gd name="adj" fmla="val 3893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86" name="Shape 48"/>
          <p:cNvSpPr/>
          <p:nvPr/>
        </p:nvSpPr>
        <p:spPr>
          <a:xfrm>
            <a:off x="10152720" y="4238280"/>
            <a:ext cx="456120" cy="456120"/>
          </a:xfrm>
          <a:prstGeom prst="roundRect">
            <a:avLst>
              <a:gd name="adj" fmla="val 200000"/>
            </a:avLst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87" name="Image 7" descr="preencoded.png"/>
          <p:cNvPicPr/>
          <p:nvPr/>
        </p:nvPicPr>
        <p:blipFill>
          <a:blip r:embed="rId8"/>
          <a:stretch/>
        </p:blipFill>
        <p:spPr>
          <a:xfrm>
            <a:off x="10285920" y="4371840"/>
            <a:ext cx="189000" cy="189000"/>
          </a:xfrm>
          <a:prstGeom prst="rect">
            <a:avLst/>
          </a:prstGeom>
          <a:ln w="0">
            <a:noFill/>
          </a:ln>
        </p:spPr>
      </p:pic>
      <p:sp>
        <p:nvSpPr>
          <p:cNvPr id="688" name="Text 49"/>
          <p:cNvSpPr/>
          <p:nvPr/>
        </p:nvSpPr>
        <p:spPr>
          <a:xfrm>
            <a:off x="9847080" y="4809600"/>
            <a:ext cx="107604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1f2937"/>
                </a:solidFill>
                <a:latin typeface="Noto Sans KR"/>
                <a:ea typeface="Noto Sans KR"/>
              </a:rPr>
              <a:t>AI / </a:t>
            </a:r>
            <a:r>
              <a:rPr b="1" lang="zh-CN" sz="1200" spc="-1" strike="noStrike">
                <a:solidFill>
                  <a:srgbClr val="1f2937"/>
                </a:solidFill>
                <a:latin typeface="Noto Sans KR"/>
                <a:ea typeface="Noto Sans KR"/>
              </a:rPr>
              <a:t>물리 결합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89" name="Text 50"/>
          <p:cNvSpPr/>
          <p:nvPr/>
        </p:nvSpPr>
        <p:spPr>
          <a:xfrm>
            <a:off x="9103680" y="5076720"/>
            <a:ext cx="2562120" cy="2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YOLO 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분류 모델 적용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,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물리 엔진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(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충돌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) 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튜닝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90" name="Text 51"/>
          <p:cNvSpPr/>
          <p:nvPr/>
        </p:nvSpPr>
        <p:spPr>
          <a:xfrm>
            <a:off x="457200" y="5991120"/>
            <a:ext cx="1139148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38" strike="noStrike">
                <a:solidFill>
                  <a:srgbClr val="9ca3af"/>
                </a:solidFill>
                <a:latin typeface="Noto Sans KR"/>
                <a:ea typeface="Noto Sans KR"/>
              </a:rPr>
              <a:t>Overall Process Flow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91" name="Text 52"/>
          <p:cNvSpPr/>
          <p:nvPr/>
        </p:nvSpPr>
        <p:spPr>
          <a:xfrm>
            <a:off x="10483560" y="6345000"/>
            <a:ext cx="67176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통합 검증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92" name="Shape 53"/>
          <p:cNvSpPr/>
          <p:nvPr/>
        </p:nvSpPr>
        <p:spPr>
          <a:xfrm>
            <a:off x="7802640" y="6219720"/>
            <a:ext cx="2056320" cy="456120"/>
          </a:xfrm>
          <a:custGeom>
            <a:avLst/>
            <a:gdLst/>
            <a:ahLst/>
            <a:rect l="l" t="t" r="r" b="b"/>
            <a:pathLst>
              <a:path w="2057400" h="457200">
                <a:moveTo>
                  <a:pt x="0" y="0"/>
                </a:moveTo>
                <a:lnTo>
                  <a:pt x="1954530" y="0"/>
                </a:lnTo>
                <a:lnTo>
                  <a:pt x="2057400" y="228600"/>
                </a:lnTo>
                <a:lnTo>
                  <a:pt x="1954530" y="457200"/>
                </a:lnTo>
                <a:lnTo>
                  <a:pt x="0" y="457200"/>
                </a:lnTo>
                <a:lnTo>
                  <a:pt x="102870" y="228600"/>
                </a:lnTo>
                <a:close/>
              </a:path>
            </a:pathLst>
          </a:custGeom>
          <a:solidFill>
            <a:srgbClr val="9ca3a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Text 54"/>
          <p:cNvSpPr/>
          <p:nvPr/>
        </p:nvSpPr>
        <p:spPr>
          <a:xfrm>
            <a:off x="8781840" y="6345000"/>
            <a:ext cx="33264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111827"/>
                </a:solidFill>
                <a:latin typeface="Noto Sans KR"/>
                <a:ea typeface="Noto Sans KR"/>
              </a:rPr>
              <a:t>로봇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94" name="Shape 55"/>
          <p:cNvSpPr/>
          <p:nvPr/>
        </p:nvSpPr>
        <p:spPr>
          <a:xfrm>
            <a:off x="5928120" y="6219720"/>
            <a:ext cx="2056320" cy="456120"/>
          </a:xfrm>
          <a:custGeom>
            <a:avLst/>
            <a:gdLst/>
            <a:ahLst/>
            <a:rect l="l" t="t" r="r" b="b"/>
            <a:pathLst>
              <a:path w="2057400" h="457200">
                <a:moveTo>
                  <a:pt x="0" y="0"/>
                </a:moveTo>
                <a:lnTo>
                  <a:pt x="1954530" y="0"/>
                </a:lnTo>
                <a:lnTo>
                  <a:pt x="2057400" y="228600"/>
                </a:lnTo>
                <a:lnTo>
                  <a:pt x="1954530" y="457200"/>
                </a:lnTo>
                <a:lnTo>
                  <a:pt x="0" y="457200"/>
                </a:lnTo>
                <a:lnTo>
                  <a:pt x="102870" y="228600"/>
                </a:lnTo>
                <a:close/>
              </a:path>
            </a:pathLst>
          </a:custGeom>
          <a:solidFill>
            <a:srgbClr val="6b72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Text 56"/>
          <p:cNvSpPr/>
          <p:nvPr/>
        </p:nvSpPr>
        <p:spPr>
          <a:xfrm>
            <a:off x="6798600" y="6345000"/>
            <a:ext cx="54576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물리</a:t>
            </a:r>
            <a:r>
              <a:rPr b="1" lang="en-US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+AI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96" name="Shape 57"/>
          <p:cNvSpPr/>
          <p:nvPr/>
        </p:nvSpPr>
        <p:spPr>
          <a:xfrm>
            <a:off x="4053600" y="6219720"/>
            <a:ext cx="2056320" cy="456120"/>
          </a:xfrm>
          <a:custGeom>
            <a:avLst/>
            <a:gdLst/>
            <a:ahLst/>
            <a:rect l="l" t="t" r="r" b="b"/>
            <a:pathLst>
              <a:path w="2057400" h="457200">
                <a:moveTo>
                  <a:pt x="0" y="0"/>
                </a:moveTo>
                <a:lnTo>
                  <a:pt x="1954530" y="0"/>
                </a:lnTo>
                <a:lnTo>
                  <a:pt x="2057400" y="228600"/>
                </a:lnTo>
                <a:lnTo>
                  <a:pt x="1954530" y="457200"/>
                </a:lnTo>
                <a:lnTo>
                  <a:pt x="0" y="457200"/>
                </a:lnTo>
                <a:lnTo>
                  <a:pt x="102870" y="228600"/>
                </a:lnTo>
                <a:close/>
              </a:path>
            </a:pathLst>
          </a:custGeom>
          <a:solidFill>
            <a:srgbClr val="4b556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Text 58"/>
          <p:cNvSpPr/>
          <p:nvPr/>
        </p:nvSpPr>
        <p:spPr>
          <a:xfrm>
            <a:off x="5032800" y="6345000"/>
            <a:ext cx="33264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환경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98" name="Shape 59"/>
          <p:cNvSpPr/>
          <p:nvPr/>
        </p:nvSpPr>
        <p:spPr>
          <a:xfrm>
            <a:off x="2179080" y="6219720"/>
            <a:ext cx="2056320" cy="456120"/>
          </a:xfrm>
          <a:custGeom>
            <a:avLst/>
            <a:gdLst/>
            <a:ahLst/>
            <a:rect l="l" t="t" r="r" b="b"/>
            <a:pathLst>
              <a:path w="2057400" h="457200">
                <a:moveTo>
                  <a:pt x="0" y="0"/>
                </a:moveTo>
                <a:lnTo>
                  <a:pt x="1954530" y="0"/>
                </a:lnTo>
                <a:lnTo>
                  <a:pt x="2057400" y="228600"/>
                </a:lnTo>
                <a:lnTo>
                  <a:pt x="1954530" y="457200"/>
                </a:lnTo>
                <a:lnTo>
                  <a:pt x="0" y="457200"/>
                </a:lnTo>
                <a:lnTo>
                  <a:pt x="102870" y="228600"/>
                </a:ln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Text 60"/>
          <p:cNvSpPr/>
          <p:nvPr/>
        </p:nvSpPr>
        <p:spPr>
          <a:xfrm>
            <a:off x="3158280" y="6345000"/>
            <a:ext cx="43704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ko-KR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데이터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00" name="Shape 61"/>
          <p:cNvSpPr/>
          <p:nvPr/>
        </p:nvSpPr>
        <p:spPr>
          <a:xfrm>
            <a:off x="457200" y="6219720"/>
            <a:ext cx="1903680" cy="456120"/>
          </a:xfrm>
          <a:custGeom>
            <a:avLst/>
            <a:gdLst/>
            <a:ahLst/>
            <a:rect l="l" t="t" r="r" b="b"/>
            <a:pathLst>
              <a:path w="1904695" h="457200">
                <a:moveTo>
                  <a:pt x="0" y="0"/>
                </a:moveTo>
                <a:lnTo>
                  <a:pt x="1809460" y="0"/>
                </a:lnTo>
                <a:lnTo>
                  <a:pt x="1904695" y="228600"/>
                </a:lnTo>
                <a:lnTo>
                  <a:pt x="1809460" y="457200"/>
                </a:lnTo>
                <a:lnTo>
                  <a:pt x="0" y="457200"/>
                </a:lnTo>
                <a:close/>
              </a:path>
            </a:pathLst>
          </a:custGeom>
          <a:solidFill>
            <a:srgbClr val="1f2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Text 62"/>
          <p:cNvSpPr/>
          <p:nvPr/>
        </p:nvSpPr>
        <p:spPr>
          <a:xfrm>
            <a:off x="1283760" y="6345000"/>
            <a:ext cx="33264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기획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702" name="Image 8" descr="preencoded.png"/>
          <p:cNvPicPr/>
          <p:nvPr/>
        </p:nvPicPr>
        <p:blipFill>
          <a:blip r:embed="rId9"/>
          <a:srcRect l="-623" t="0" r="-623" b="0"/>
          <a:stretch/>
        </p:blipFill>
        <p:spPr>
          <a:xfrm>
            <a:off x="6835320" y="2905200"/>
            <a:ext cx="113400" cy="180000"/>
          </a:xfrm>
          <a:prstGeom prst="rect">
            <a:avLst/>
          </a:prstGeom>
          <a:ln w="0">
            <a:noFill/>
          </a:ln>
        </p:spPr>
      </p:pic>
      <p:pic>
        <p:nvPicPr>
          <p:cNvPr id="703" name="Image 9" descr="preencoded.png"/>
          <p:cNvPicPr/>
          <p:nvPr/>
        </p:nvPicPr>
        <p:blipFill>
          <a:blip r:embed="rId10"/>
          <a:srcRect l="-623" t="0" r="-623" b="0"/>
          <a:stretch/>
        </p:blipFill>
        <p:spPr>
          <a:xfrm>
            <a:off x="9142200" y="2905200"/>
            <a:ext cx="113400" cy="180000"/>
          </a:xfrm>
          <a:prstGeom prst="rect">
            <a:avLst/>
          </a:prstGeom>
          <a:ln w="0">
            <a:noFill/>
          </a:ln>
        </p:spPr>
      </p:pic>
      <p:pic>
        <p:nvPicPr>
          <p:cNvPr id="704" name="Image 10" descr="preencoded.png"/>
          <p:cNvPicPr/>
          <p:nvPr/>
        </p:nvPicPr>
        <p:blipFill>
          <a:blip r:embed="rId11"/>
          <a:srcRect l="-623" t="0" r="-623" b="0"/>
          <a:stretch/>
        </p:blipFill>
        <p:spPr>
          <a:xfrm>
            <a:off x="10285920" y="3763800"/>
            <a:ext cx="113400" cy="180000"/>
          </a:xfrm>
          <a:prstGeom prst="rect">
            <a:avLst/>
          </a:prstGeom>
          <a:ln w="0">
            <a:noFill/>
          </a:ln>
        </p:spPr>
      </p:pic>
      <p:pic>
        <p:nvPicPr>
          <p:cNvPr id="705" name="Image 11" descr="preencoded.png"/>
          <p:cNvPicPr/>
          <p:nvPr/>
        </p:nvPicPr>
        <p:blipFill>
          <a:blip r:embed="rId12"/>
          <a:srcRect l="-623" t="0" r="-623" b="0"/>
          <a:stretch/>
        </p:blipFill>
        <p:spPr>
          <a:xfrm>
            <a:off x="9142200" y="4772160"/>
            <a:ext cx="113400" cy="180000"/>
          </a:xfrm>
          <a:prstGeom prst="rect">
            <a:avLst/>
          </a:prstGeom>
          <a:ln w="0">
            <a:noFill/>
          </a:ln>
        </p:spPr>
      </p:pic>
      <p:pic>
        <p:nvPicPr>
          <p:cNvPr id="706" name="Image 12" descr="preencoded.png"/>
          <p:cNvPicPr/>
          <p:nvPr/>
        </p:nvPicPr>
        <p:blipFill>
          <a:blip r:embed="rId13"/>
          <a:srcRect l="-623" t="0" r="-623" b="0"/>
          <a:stretch/>
        </p:blipFill>
        <p:spPr>
          <a:xfrm>
            <a:off x="11449080" y="4772160"/>
            <a:ext cx="113400" cy="1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0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333333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Shape 1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f9f7f2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Shape 2"/>
          <p:cNvSpPr/>
          <p:nvPr/>
        </p:nvSpPr>
        <p:spPr>
          <a:xfrm>
            <a:off x="304560" y="970920"/>
            <a:ext cx="11581560" cy="1800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Text 3"/>
          <p:cNvSpPr/>
          <p:nvPr/>
        </p:nvSpPr>
        <p:spPr>
          <a:xfrm>
            <a:off x="571680" y="304560"/>
            <a:ext cx="420876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111" strike="noStrike">
                <a:solidFill>
                  <a:srgbClr val="1f2937"/>
                </a:solidFill>
                <a:latin typeface="Noto Sans KR"/>
                <a:ea typeface="Noto Sans KR"/>
              </a:rPr>
              <a:t>Data-Centric AI Strategy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711" name="Image 0" descr="preencoded.png"/>
          <p:cNvPicPr/>
          <p:nvPr/>
        </p:nvPicPr>
        <p:blipFill>
          <a:blip r:embed="rId1"/>
          <a:srcRect l="-5344" t="0" r="-5344" b="0"/>
          <a:stretch/>
        </p:blipFill>
        <p:spPr>
          <a:xfrm>
            <a:off x="304560" y="343080"/>
            <a:ext cx="189000" cy="151560"/>
          </a:xfrm>
          <a:prstGeom prst="rect">
            <a:avLst/>
          </a:prstGeom>
          <a:ln w="0">
            <a:noFill/>
          </a:ln>
        </p:spPr>
      </p:pic>
      <p:sp>
        <p:nvSpPr>
          <p:cNvPr id="712" name="Text 4"/>
          <p:cNvSpPr/>
          <p:nvPr/>
        </p:nvSpPr>
        <p:spPr>
          <a:xfrm>
            <a:off x="304560" y="571680"/>
            <a:ext cx="5483520" cy="2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800" spc="-46" strike="noStrike">
                <a:solidFill>
                  <a:srgbClr val="111827"/>
                </a:solidFill>
                <a:latin typeface="Noto Sans KR"/>
                <a:ea typeface="Noto Sans KR"/>
              </a:rPr>
              <a:t>데이터 확장 및 품질 개선</a:t>
            </a:r>
            <a:r>
              <a:rPr b="1" lang="en-US" sz="1800" spc="-46" strike="noStrike">
                <a:solidFill>
                  <a:srgbClr val="6b7280"/>
                </a:solidFill>
                <a:latin typeface="Noto Sans KR"/>
                <a:ea typeface="Noto Sans KR"/>
              </a:rPr>
              <a:t>6</a:t>
            </a:r>
            <a:r>
              <a:rPr b="1" lang="zh-CN" sz="1800" spc="-46" strike="noStrike">
                <a:solidFill>
                  <a:srgbClr val="6b7280"/>
                </a:solidFill>
                <a:latin typeface="Noto Sans KR"/>
                <a:ea typeface="Noto Sans KR"/>
              </a:rPr>
              <a:t>단계 최적화 프로세스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3" name="Shape 5"/>
          <p:cNvSpPr/>
          <p:nvPr/>
        </p:nvSpPr>
        <p:spPr>
          <a:xfrm>
            <a:off x="8657640" y="571680"/>
            <a:ext cx="3237840" cy="285120"/>
          </a:xfrm>
          <a:prstGeom prst="roundRect">
            <a:avLst>
              <a:gd name="adj" fmla="val 42599"/>
            </a:avLst>
          </a:prstGeom>
          <a:noFill/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Text 6"/>
          <p:cNvSpPr/>
          <p:nvPr/>
        </p:nvSpPr>
        <p:spPr>
          <a:xfrm>
            <a:off x="8743320" y="599760"/>
            <a:ext cx="364104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24" strike="noStrike">
                <a:solidFill>
                  <a:srgbClr val="1f2937"/>
                </a:solidFill>
                <a:latin typeface="Noto Sans KR"/>
                <a:ea typeface="Noto Sans KR"/>
              </a:rPr>
              <a:t>Process: </a:t>
            </a:r>
            <a:r>
              <a:rPr b="1" lang="zh-CN" sz="1200" spc="24" strike="noStrike">
                <a:solidFill>
                  <a:srgbClr val="1f2937"/>
                </a:solidFill>
                <a:latin typeface="Noto Sans KR"/>
                <a:ea typeface="Noto Sans KR"/>
              </a:rPr>
              <a:t>문제 인식 → 전략 수립 → 최종 효과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15" name="Shape 7"/>
          <p:cNvSpPr/>
          <p:nvPr/>
        </p:nvSpPr>
        <p:spPr>
          <a:xfrm>
            <a:off x="304560" y="1143000"/>
            <a:ext cx="5713920" cy="1789200"/>
          </a:xfrm>
          <a:prstGeom prst="roundRect">
            <a:avLst>
              <a:gd name="adj" fmla="val 3260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16" name="Shape 8"/>
          <p:cNvSpPr/>
          <p:nvPr/>
        </p:nvSpPr>
        <p:spPr>
          <a:xfrm>
            <a:off x="847800" y="1380600"/>
            <a:ext cx="303480" cy="303480"/>
          </a:xfrm>
          <a:prstGeom prst="roundRect">
            <a:avLst>
              <a:gd name="adj" fmla="val 300300"/>
            </a:avLst>
          </a:prstGeom>
          <a:solidFill>
            <a:srgbClr val="fee2e2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17" name="Image 1" descr="preencoded.png"/>
          <p:cNvPicPr/>
          <p:nvPr/>
        </p:nvPicPr>
        <p:blipFill>
          <a:blip r:embed="rId2"/>
          <a:stretch/>
        </p:blipFill>
        <p:spPr>
          <a:xfrm>
            <a:off x="923400" y="1457640"/>
            <a:ext cx="151560" cy="151560"/>
          </a:xfrm>
          <a:prstGeom prst="rect">
            <a:avLst/>
          </a:prstGeom>
          <a:ln w="0">
            <a:noFill/>
          </a:ln>
        </p:spPr>
      </p:pic>
      <p:sp>
        <p:nvSpPr>
          <p:cNvPr id="718" name="Text 9"/>
          <p:cNvSpPr/>
          <p:nvPr/>
        </p:nvSpPr>
        <p:spPr>
          <a:xfrm>
            <a:off x="1229040" y="1305000"/>
            <a:ext cx="14472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52" strike="noStrike">
                <a:solidFill>
                  <a:srgbClr val="ef4444"/>
                </a:solidFill>
                <a:latin typeface="Noto Sans KR"/>
                <a:ea typeface="Noto Sans KR"/>
              </a:rPr>
              <a:t>Problem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19" name="Text 10"/>
          <p:cNvSpPr/>
          <p:nvPr/>
        </p:nvSpPr>
        <p:spPr>
          <a:xfrm>
            <a:off x="1229040" y="1533600"/>
            <a:ext cx="17910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문제 인식 </a:t>
            </a:r>
            <a:r>
              <a:rPr b="1" lang="en-US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(</a:t>
            </a: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초기 상태</a:t>
            </a:r>
            <a:r>
              <a:rPr b="1" lang="en-US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20" name="Shape 11"/>
          <p:cNvSpPr/>
          <p:nvPr/>
        </p:nvSpPr>
        <p:spPr>
          <a:xfrm>
            <a:off x="504720" y="1914840"/>
            <a:ext cx="5314320" cy="285120"/>
          </a:xfrm>
          <a:prstGeom prst="roundRect">
            <a:avLst>
              <a:gd name="adj" fmla="val 42599"/>
            </a:avLst>
          </a:prstGeom>
          <a:solidFill>
            <a:srgbClr val="f9fafb"/>
          </a:solidFill>
          <a:ln w="12700">
            <a:solidFill>
              <a:srgbClr val="f3f4f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Text 12"/>
          <p:cNvSpPr/>
          <p:nvPr/>
        </p:nvSpPr>
        <p:spPr>
          <a:xfrm>
            <a:off x="571680" y="1981440"/>
            <a:ext cx="85032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초기 데이터 수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22" name="Text 13"/>
          <p:cNvSpPr/>
          <p:nvPr/>
        </p:nvSpPr>
        <p:spPr>
          <a:xfrm>
            <a:off x="4942440" y="1971360"/>
            <a:ext cx="9745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dc2626"/>
                </a:solidFill>
                <a:latin typeface="Noto Sans KR"/>
                <a:ea typeface="Noto Sans KR"/>
              </a:rPr>
              <a:t>22</a:t>
            </a:r>
            <a:r>
              <a:rPr b="1" lang="zh-CN" sz="900" spc="-1" strike="noStrike">
                <a:solidFill>
                  <a:srgbClr val="dc2626"/>
                </a:solidFill>
                <a:latin typeface="Noto Sans KR"/>
                <a:ea typeface="Noto Sans KR"/>
              </a:rPr>
              <a:t>장 </a:t>
            </a:r>
            <a:r>
              <a:rPr b="1" lang="en-US" sz="900" spc="-1" strike="noStrike">
                <a:solidFill>
                  <a:srgbClr val="dc2626"/>
                </a:solidFill>
                <a:latin typeface="Noto Sans KR"/>
                <a:ea typeface="Noto Sans KR"/>
              </a:rPr>
              <a:t>(</a:t>
            </a:r>
            <a:r>
              <a:rPr b="1" lang="zh-CN" sz="900" spc="-1" strike="noStrike">
                <a:solidFill>
                  <a:srgbClr val="dc2626"/>
                </a:solidFill>
                <a:latin typeface="Noto Sans KR"/>
                <a:ea typeface="Noto Sans KR"/>
              </a:rPr>
              <a:t>매우 부족</a:t>
            </a:r>
            <a:r>
              <a:rPr b="1" lang="en-US" sz="900" spc="-1" strike="noStrike">
                <a:solidFill>
                  <a:srgbClr val="dc2626"/>
                </a:solidFill>
                <a:latin typeface="Noto Sans KR"/>
                <a:ea typeface="Noto Sans KR"/>
              </a:rPr>
              <a:t>)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723" name="Image 2" descr="preencoded.png"/>
          <p:cNvPicPr/>
          <p:nvPr/>
        </p:nvPicPr>
        <p:blipFill>
          <a:blip r:embed="rId3"/>
          <a:stretch/>
        </p:blipFill>
        <p:spPr>
          <a:xfrm>
            <a:off x="504720" y="2295000"/>
            <a:ext cx="84960" cy="113400"/>
          </a:xfrm>
          <a:prstGeom prst="rect">
            <a:avLst/>
          </a:prstGeom>
          <a:ln w="0">
            <a:noFill/>
          </a:ln>
        </p:spPr>
      </p:pic>
      <p:sp>
        <p:nvSpPr>
          <p:cNvPr id="724" name="Text 14"/>
          <p:cNvSpPr/>
          <p:nvPr/>
        </p:nvSpPr>
        <p:spPr>
          <a:xfrm>
            <a:off x="647280" y="2277000"/>
            <a:ext cx="30942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클래스 간 미세한 차이</a:t>
            </a:r>
            <a:r>
              <a:rPr b="0" lang="en-US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(A/B/C) </a:t>
            </a:r>
            <a:r>
              <a:rPr b="0" lang="ko-KR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분류 불가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25" name="Shape 15"/>
          <p:cNvSpPr/>
          <p:nvPr/>
        </p:nvSpPr>
        <p:spPr>
          <a:xfrm>
            <a:off x="6172200" y="1143000"/>
            <a:ext cx="5713920" cy="1789200"/>
          </a:xfrm>
          <a:prstGeom prst="roundRect">
            <a:avLst>
              <a:gd name="adj" fmla="val 3260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726" name="Image 3" descr="preencoded.png"/>
          <p:cNvPicPr/>
          <p:nvPr/>
        </p:nvPicPr>
        <p:blipFill>
          <a:blip r:embed="rId4"/>
          <a:stretch/>
        </p:blipFill>
        <p:spPr>
          <a:xfrm>
            <a:off x="6782040" y="1457640"/>
            <a:ext cx="171000" cy="151560"/>
          </a:xfrm>
          <a:prstGeom prst="rect">
            <a:avLst/>
          </a:prstGeom>
          <a:ln w="0">
            <a:noFill/>
          </a:ln>
        </p:spPr>
      </p:pic>
      <p:sp>
        <p:nvSpPr>
          <p:cNvPr id="727" name="Text 16"/>
          <p:cNvSpPr/>
          <p:nvPr/>
        </p:nvSpPr>
        <p:spPr>
          <a:xfrm>
            <a:off x="7095600" y="1305000"/>
            <a:ext cx="11520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52" strike="noStrike">
                <a:solidFill>
                  <a:srgbClr val="1f2937"/>
                </a:solidFill>
                <a:latin typeface="Noto Sans KR"/>
                <a:ea typeface="Noto Sans KR"/>
              </a:rPr>
              <a:t>Quantity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28" name="Text 17"/>
          <p:cNvSpPr/>
          <p:nvPr/>
        </p:nvSpPr>
        <p:spPr>
          <a:xfrm>
            <a:off x="7095600" y="1533600"/>
            <a:ext cx="133308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데이터 확장 전략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29" name="Text 18"/>
          <p:cNvSpPr/>
          <p:nvPr/>
        </p:nvSpPr>
        <p:spPr>
          <a:xfrm>
            <a:off x="6372360" y="1990800"/>
            <a:ext cx="74772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200" spc="-1" strike="noStrike">
                <a:solidFill>
                  <a:srgbClr val="6b7280"/>
                </a:solidFill>
                <a:latin typeface="Noto Sans KR"/>
                <a:ea typeface="Noto Sans KR"/>
              </a:rPr>
              <a:t>확장 규모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30" name="Text 19"/>
          <p:cNvSpPr/>
          <p:nvPr/>
        </p:nvSpPr>
        <p:spPr>
          <a:xfrm>
            <a:off x="10582920" y="1990800"/>
            <a:ext cx="39024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9ca3af"/>
                </a:solidFill>
                <a:latin typeface="Noto Sans KR"/>
                <a:ea typeface="Noto Sans KR"/>
              </a:rPr>
              <a:t>20</a:t>
            </a:r>
            <a:r>
              <a:rPr b="0" lang="zh-CN" sz="1200" spc="-1" strike="noStrike">
                <a:solidFill>
                  <a:srgbClr val="9ca3af"/>
                </a:solidFill>
                <a:latin typeface="Noto Sans KR"/>
                <a:ea typeface="Noto Sans KR"/>
              </a:rPr>
              <a:t>장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731" name="Image 4" descr="preencoded.png"/>
          <p:cNvPicPr/>
          <p:nvPr/>
        </p:nvPicPr>
        <p:blipFill>
          <a:blip r:embed="rId5"/>
          <a:stretch/>
        </p:blipFill>
        <p:spPr>
          <a:xfrm>
            <a:off x="10993680" y="2000160"/>
            <a:ext cx="132480" cy="151560"/>
          </a:xfrm>
          <a:prstGeom prst="rect">
            <a:avLst/>
          </a:prstGeom>
          <a:ln w="0">
            <a:noFill/>
          </a:ln>
        </p:spPr>
      </p:pic>
      <p:sp>
        <p:nvSpPr>
          <p:cNvPr id="732" name="Text 20"/>
          <p:cNvSpPr/>
          <p:nvPr/>
        </p:nvSpPr>
        <p:spPr>
          <a:xfrm>
            <a:off x="11175840" y="1990800"/>
            <a:ext cx="71028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d97706"/>
                </a:solidFill>
                <a:latin typeface="Noto Sans KR"/>
                <a:ea typeface="Noto Sans KR"/>
              </a:rPr>
              <a:t>200</a:t>
            </a:r>
            <a:r>
              <a:rPr b="1" lang="zh-CN" sz="1200" spc="-1" strike="noStrike">
                <a:solidFill>
                  <a:srgbClr val="d97706"/>
                </a:solidFill>
                <a:latin typeface="Noto Sans KR"/>
                <a:ea typeface="Noto Sans KR"/>
              </a:rPr>
              <a:t>장</a:t>
            </a:r>
            <a:r>
              <a:rPr b="1" lang="en-US" sz="1200" spc="-1" strike="noStrike">
                <a:solidFill>
                  <a:srgbClr val="d97706"/>
                </a:solidFill>
                <a:latin typeface="Noto Sans KR"/>
                <a:ea typeface="Noto Sans KR"/>
              </a:rPr>
              <a:t>+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33" name="Text 21"/>
          <p:cNvSpPr/>
          <p:nvPr/>
        </p:nvSpPr>
        <p:spPr>
          <a:xfrm>
            <a:off x="6591960" y="2277000"/>
            <a:ext cx="5285160" cy="342000"/>
          </a:xfrm>
          <a:prstGeom prst="rect">
            <a:avLst/>
          </a:prstGeom>
          <a:noFill/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단순 증량이 아닌 </a:t>
            </a:r>
            <a:r>
              <a:rPr b="1" lang="en-US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'</a:t>
            </a:r>
            <a:r>
              <a:rPr b="1" lang="zh-CN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형태 다양성</a:t>
            </a:r>
            <a:r>
              <a:rPr b="1" lang="en-US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(</a:t>
            </a:r>
            <a:r>
              <a:rPr b="1" lang="zh-CN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회전</a:t>
            </a:r>
            <a:r>
              <a:rPr b="1" lang="en-US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/</a:t>
            </a:r>
            <a:r>
              <a:rPr b="1" lang="zh-CN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위치</a:t>
            </a:r>
            <a:r>
              <a:rPr b="1" lang="en-US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/</a:t>
            </a:r>
            <a:r>
              <a:rPr b="1" lang="zh-CN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가림</a:t>
            </a:r>
            <a:r>
              <a:rPr b="1" lang="en-US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)’ </a:t>
            </a:r>
            <a:r>
              <a:rPr b="0" lang="zh-CN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확보가 핵심 목적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734" name="Image 5" descr="preencoded.png"/>
          <p:cNvPicPr/>
          <p:nvPr/>
        </p:nvPicPr>
        <p:blipFill>
          <a:blip r:embed="rId6"/>
          <a:stretch/>
        </p:blipFill>
        <p:spPr>
          <a:xfrm>
            <a:off x="6439320" y="2381040"/>
            <a:ext cx="113400" cy="151560"/>
          </a:xfrm>
          <a:prstGeom prst="rect">
            <a:avLst/>
          </a:prstGeom>
          <a:ln w="0">
            <a:noFill/>
          </a:ln>
        </p:spPr>
      </p:pic>
      <p:sp>
        <p:nvSpPr>
          <p:cNvPr id="735" name="Shape 22"/>
          <p:cNvSpPr/>
          <p:nvPr/>
        </p:nvSpPr>
        <p:spPr>
          <a:xfrm>
            <a:off x="304560" y="3086280"/>
            <a:ext cx="5713920" cy="1789200"/>
          </a:xfrm>
          <a:prstGeom prst="roundRect">
            <a:avLst>
              <a:gd name="adj" fmla="val 3260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36" name="Shape 23"/>
          <p:cNvSpPr/>
          <p:nvPr/>
        </p:nvSpPr>
        <p:spPr>
          <a:xfrm>
            <a:off x="847800" y="3323880"/>
            <a:ext cx="303480" cy="303480"/>
          </a:xfrm>
          <a:prstGeom prst="roundRect">
            <a:avLst>
              <a:gd name="adj" fmla="val 300300"/>
            </a:avLst>
          </a:prstGeom>
          <a:solidFill>
            <a:srgbClr val="dbeafe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37" name="Image 6" descr="preencoded.png"/>
          <p:cNvPicPr/>
          <p:nvPr/>
        </p:nvPicPr>
        <p:blipFill>
          <a:blip r:embed="rId7"/>
          <a:stretch/>
        </p:blipFill>
        <p:spPr>
          <a:xfrm>
            <a:off x="923400" y="3400560"/>
            <a:ext cx="151560" cy="151560"/>
          </a:xfrm>
          <a:prstGeom prst="rect">
            <a:avLst/>
          </a:prstGeom>
          <a:ln w="0">
            <a:noFill/>
          </a:ln>
        </p:spPr>
      </p:pic>
      <p:sp>
        <p:nvSpPr>
          <p:cNvPr id="738" name="Text 24"/>
          <p:cNvSpPr/>
          <p:nvPr/>
        </p:nvSpPr>
        <p:spPr>
          <a:xfrm>
            <a:off x="1229040" y="3247920"/>
            <a:ext cx="126612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52" strike="noStrike">
                <a:solidFill>
                  <a:srgbClr val="2563eb"/>
                </a:solidFill>
                <a:latin typeface="Noto Sans KR"/>
                <a:ea typeface="Noto Sans KR"/>
              </a:rPr>
              <a:t>Distribution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39" name="Text 25"/>
          <p:cNvSpPr/>
          <p:nvPr/>
        </p:nvSpPr>
        <p:spPr>
          <a:xfrm>
            <a:off x="1229040" y="3476520"/>
            <a:ext cx="128556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분할 방식 개선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40" name="Shape 26"/>
          <p:cNvSpPr/>
          <p:nvPr/>
        </p:nvSpPr>
        <p:spPr>
          <a:xfrm>
            <a:off x="504720" y="3805560"/>
            <a:ext cx="303480" cy="180000"/>
          </a:xfrm>
          <a:prstGeom prst="roundRect">
            <a:avLst>
              <a:gd name="adj" fmla="val 505051"/>
            </a:avLst>
          </a:prstGeom>
          <a:solidFill>
            <a:srgbClr val="fee2e2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Text 27"/>
          <p:cNvSpPr/>
          <p:nvPr/>
        </p:nvSpPr>
        <p:spPr>
          <a:xfrm>
            <a:off x="565920" y="3821400"/>
            <a:ext cx="266040" cy="14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800" spc="-1" strike="noStrike">
                <a:solidFill>
                  <a:srgbClr val="b91c1c"/>
                </a:solidFill>
                <a:latin typeface="Noto Sans KR"/>
                <a:ea typeface="Noto Sans KR"/>
              </a:rPr>
              <a:t>기존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742" name="Text 28"/>
          <p:cNvSpPr/>
          <p:nvPr/>
        </p:nvSpPr>
        <p:spPr>
          <a:xfrm>
            <a:off x="865800" y="3781080"/>
            <a:ext cx="206532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6b7280"/>
                </a:solidFill>
                <a:latin typeface="Noto Sans KR"/>
                <a:ea typeface="Noto Sans KR"/>
              </a:rPr>
              <a:t>고정 폴더 분리       </a:t>
            </a:r>
            <a:r>
              <a:rPr b="1" lang="zh-CN" sz="1200" spc="-1" strike="noStrike">
                <a:solidFill>
                  <a:srgbClr val="ef4444"/>
                </a:solidFill>
                <a:latin typeface="Noto Sans KR"/>
                <a:ea typeface="Noto Sans KR"/>
              </a:rPr>
              <a:t>편향</a:t>
            </a:r>
            <a:r>
              <a:rPr b="1" lang="en-US" sz="1200" spc="-1" strike="noStrike">
                <a:solidFill>
                  <a:srgbClr val="ef4444"/>
                </a:solidFill>
                <a:latin typeface="Noto Sans KR"/>
                <a:ea typeface="Noto Sans KR"/>
              </a:rPr>
              <a:t>(Bias)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743" name="Image 7" descr="preencoded.png"/>
          <p:cNvPicPr/>
          <p:nvPr/>
        </p:nvPicPr>
        <p:blipFill>
          <a:blip r:embed="rId8"/>
          <a:stretch/>
        </p:blipFill>
        <p:spPr>
          <a:xfrm>
            <a:off x="1811520" y="3829680"/>
            <a:ext cx="132480" cy="151560"/>
          </a:xfrm>
          <a:prstGeom prst="rect">
            <a:avLst/>
          </a:prstGeom>
          <a:ln w="0">
            <a:noFill/>
          </a:ln>
        </p:spPr>
      </p:pic>
      <p:sp>
        <p:nvSpPr>
          <p:cNvPr id="744" name="Shape 29"/>
          <p:cNvSpPr/>
          <p:nvPr/>
        </p:nvSpPr>
        <p:spPr>
          <a:xfrm>
            <a:off x="504720" y="4092120"/>
            <a:ext cx="303480" cy="180000"/>
          </a:xfrm>
          <a:prstGeom prst="roundRect">
            <a:avLst>
              <a:gd name="adj" fmla="val 505051"/>
            </a:avLst>
          </a:prstGeom>
          <a:solidFill>
            <a:srgbClr val="d1fae5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Text 30"/>
          <p:cNvSpPr/>
          <p:nvPr/>
        </p:nvSpPr>
        <p:spPr>
          <a:xfrm>
            <a:off x="565920" y="4107600"/>
            <a:ext cx="266040" cy="14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800" spc="-1" strike="noStrike">
                <a:solidFill>
                  <a:srgbClr val="047857"/>
                </a:solidFill>
                <a:latin typeface="Noto Sans KR"/>
                <a:ea typeface="Noto Sans KR"/>
              </a:rPr>
              <a:t>개선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746" name="Text 31"/>
          <p:cNvSpPr/>
          <p:nvPr/>
        </p:nvSpPr>
        <p:spPr>
          <a:xfrm>
            <a:off x="865800" y="4067280"/>
            <a:ext cx="258228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6b7280"/>
                </a:solidFill>
                <a:latin typeface="Noto Sans KR"/>
                <a:ea typeface="Noto Sans KR"/>
              </a:rPr>
              <a:t>Random Split</a:t>
            </a:r>
            <a:r>
              <a:rPr b="0" lang="zh-CN" sz="1200" spc="-1" strike="noStrike">
                <a:solidFill>
                  <a:srgbClr val="6b7280"/>
                </a:solidFill>
                <a:latin typeface="Noto Sans KR"/>
                <a:ea typeface="Noto Sans KR"/>
              </a:rPr>
              <a:t>적용      </a:t>
            </a:r>
            <a:r>
              <a:rPr b="1" lang="zh-CN" sz="1200" spc="-1" strike="noStrike">
                <a:solidFill>
                  <a:srgbClr val="2563eb"/>
                </a:solidFill>
                <a:latin typeface="Noto Sans KR"/>
                <a:ea typeface="Noto Sans KR"/>
              </a:rPr>
              <a:t>일반화 성능↑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747" name="Image 8" descr="preencoded.png"/>
          <p:cNvPicPr/>
          <p:nvPr/>
        </p:nvPicPr>
        <p:blipFill>
          <a:blip r:embed="rId9"/>
          <a:stretch/>
        </p:blipFill>
        <p:spPr>
          <a:xfrm>
            <a:off x="2333880" y="4114800"/>
            <a:ext cx="132480" cy="151560"/>
          </a:xfrm>
          <a:prstGeom prst="rect">
            <a:avLst/>
          </a:prstGeom>
          <a:ln w="0">
            <a:noFill/>
          </a:ln>
        </p:spPr>
      </p:pic>
      <p:sp>
        <p:nvSpPr>
          <p:cNvPr id="748" name="Shape 32"/>
          <p:cNvSpPr/>
          <p:nvPr/>
        </p:nvSpPr>
        <p:spPr>
          <a:xfrm>
            <a:off x="504720" y="4371840"/>
            <a:ext cx="5314320" cy="56520"/>
          </a:xfrm>
          <a:prstGeom prst="roundRect">
            <a:avLst>
              <a:gd name="adj" fmla="val 1587307"/>
            </a:avLst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Shape 33"/>
          <p:cNvSpPr/>
          <p:nvPr/>
        </p:nvSpPr>
        <p:spPr>
          <a:xfrm>
            <a:off x="504720" y="4371840"/>
            <a:ext cx="4256280" cy="56520"/>
          </a:xfrm>
          <a:prstGeom prst="rect">
            <a:avLst/>
          </a:prstGeom>
          <a:solidFill>
            <a:srgbClr val="60a5fa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Shape 34"/>
          <p:cNvSpPr/>
          <p:nvPr/>
        </p:nvSpPr>
        <p:spPr>
          <a:xfrm>
            <a:off x="4756680" y="4371840"/>
            <a:ext cx="1065960" cy="56520"/>
          </a:xfrm>
          <a:prstGeom prst="rect">
            <a:avLst/>
          </a:prstGeom>
          <a:solidFill>
            <a:srgbClr val="34d399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Text 35"/>
          <p:cNvSpPr/>
          <p:nvPr/>
        </p:nvSpPr>
        <p:spPr>
          <a:xfrm>
            <a:off x="523800" y="4485960"/>
            <a:ext cx="132372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9ca3af"/>
                </a:solidFill>
                <a:latin typeface="Noto Sans KR"/>
                <a:ea typeface="Noto Sans KR"/>
              </a:rPr>
              <a:t>Train (Random)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52" name="Text 36"/>
          <p:cNvSpPr/>
          <p:nvPr/>
        </p:nvSpPr>
        <p:spPr>
          <a:xfrm>
            <a:off x="4839840" y="4485960"/>
            <a:ext cx="113544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9ca3af"/>
                </a:solidFill>
                <a:latin typeface="Noto Sans KR"/>
                <a:ea typeface="Noto Sans KR"/>
              </a:rPr>
              <a:t>Val (Random)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53" name="Shape 37"/>
          <p:cNvSpPr/>
          <p:nvPr/>
        </p:nvSpPr>
        <p:spPr>
          <a:xfrm>
            <a:off x="6172200" y="3086280"/>
            <a:ext cx="5713920" cy="1789200"/>
          </a:xfrm>
          <a:prstGeom prst="roundRect">
            <a:avLst>
              <a:gd name="adj" fmla="val 3260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54" name="Shape 38"/>
          <p:cNvSpPr/>
          <p:nvPr/>
        </p:nvSpPr>
        <p:spPr>
          <a:xfrm>
            <a:off x="6715440" y="3323880"/>
            <a:ext cx="303480" cy="303480"/>
          </a:xfrm>
          <a:prstGeom prst="roundRect">
            <a:avLst>
              <a:gd name="adj" fmla="val 300300"/>
            </a:avLst>
          </a:prstGeom>
          <a:solidFill>
            <a:srgbClr val="ede9fe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55" name="Image 9" descr="preencoded.png"/>
          <p:cNvPicPr/>
          <p:nvPr/>
        </p:nvPicPr>
        <p:blipFill>
          <a:blip r:embed="rId10"/>
          <a:stretch/>
        </p:blipFill>
        <p:spPr>
          <a:xfrm>
            <a:off x="6782040" y="3400560"/>
            <a:ext cx="171000" cy="151560"/>
          </a:xfrm>
          <a:prstGeom prst="rect">
            <a:avLst/>
          </a:prstGeom>
          <a:ln w="0">
            <a:noFill/>
          </a:ln>
        </p:spPr>
      </p:pic>
      <p:sp>
        <p:nvSpPr>
          <p:cNvPr id="756" name="Text 39"/>
          <p:cNvSpPr/>
          <p:nvPr/>
        </p:nvSpPr>
        <p:spPr>
          <a:xfrm>
            <a:off x="7095600" y="3247920"/>
            <a:ext cx="13806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52" strike="noStrike">
                <a:solidFill>
                  <a:srgbClr val="7c3aed"/>
                </a:solidFill>
                <a:latin typeface="Noto Sans KR"/>
                <a:ea typeface="Noto Sans KR"/>
              </a:rPr>
              <a:t>Augmentation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57" name="Text 40"/>
          <p:cNvSpPr/>
          <p:nvPr/>
        </p:nvSpPr>
        <p:spPr>
          <a:xfrm>
            <a:off x="7095600" y="3476520"/>
            <a:ext cx="140904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증강 전략 조정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58" name="Text 41"/>
          <p:cNvSpPr/>
          <p:nvPr/>
        </p:nvSpPr>
        <p:spPr>
          <a:xfrm>
            <a:off x="6372360" y="3814920"/>
            <a:ext cx="10278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9ca3af"/>
                </a:solidFill>
                <a:latin typeface="Noto Sans KR"/>
                <a:ea typeface="Noto Sans KR"/>
              </a:rPr>
              <a:t>Maintained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59" name="Shape 42"/>
          <p:cNvSpPr/>
          <p:nvPr/>
        </p:nvSpPr>
        <p:spPr>
          <a:xfrm>
            <a:off x="6372360" y="4062600"/>
            <a:ext cx="342000" cy="266040"/>
          </a:xfrm>
          <a:prstGeom prst="roundRect">
            <a:avLst>
              <a:gd name="adj" fmla="val 48924"/>
            </a:avLst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Text 43"/>
          <p:cNvSpPr/>
          <p:nvPr/>
        </p:nvSpPr>
        <p:spPr>
          <a:xfrm>
            <a:off x="6409800" y="4082040"/>
            <a:ext cx="3420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Flip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61" name="Shape 44"/>
          <p:cNvSpPr/>
          <p:nvPr/>
        </p:nvSpPr>
        <p:spPr>
          <a:xfrm>
            <a:off x="6750000" y="4062600"/>
            <a:ext cx="542160" cy="266040"/>
          </a:xfrm>
          <a:prstGeom prst="roundRect">
            <a:avLst>
              <a:gd name="adj" fmla="val 48924"/>
            </a:avLst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Text 45"/>
          <p:cNvSpPr/>
          <p:nvPr/>
        </p:nvSpPr>
        <p:spPr>
          <a:xfrm>
            <a:off x="6788520" y="4082040"/>
            <a:ext cx="55476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Rotate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63" name="Shape 47"/>
          <p:cNvSpPr/>
          <p:nvPr/>
        </p:nvSpPr>
        <p:spPr>
          <a:xfrm>
            <a:off x="10058400" y="3657600"/>
            <a:ext cx="1599840" cy="690120"/>
          </a:xfrm>
          <a:prstGeom prst="roundRect">
            <a:avLst>
              <a:gd name="adj" fmla="val 42599"/>
            </a:avLst>
          </a:prstGeom>
          <a:solidFill>
            <a:srgbClr val="fef2f2"/>
          </a:solidFill>
          <a:ln w="12700">
            <a:solidFill>
              <a:srgbClr val="fee2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Text 48"/>
          <p:cNvSpPr/>
          <p:nvPr/>
        </p:nvSpPr>
        <p:spPr>
          <a:xfrm>
            <a:off x="10287000" y="3803040"/>
            <a:ext cx="159948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dc2626"/>
                </a:solidFill>
                <a:latin typeface="Noto Sans KR"/>
                <a:ea typeface="Noto Sans KR"/>
              </a:rPr>
              <a:t>Remove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dc2626"/>
                </a:solidFill>
                <a:latin typeface="Noto Sans KR"/>
                <a:ea typeface="Noto Sans KR"/>
              </a:rPr>
              <a:t>Random Crop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65" name="Shape 49"/>
          <p:cNvSpPr/>
          <p:nvPr/>
        </p:nvSpPr>
        <p:spPr>
          <a:xfrm>
            <a:off x="6372360" y="4405680"/>
            <a:ext cx="5314320" cy="7920"/>
          </a:xfrm>
          <a:prstGeom prst="rect">
            <a:avLst/>
          </a:prstGeom>
          <a:solidFill>
            <a:srgbClr val="f3f4f6"/>
          </a:solidFill>
          <a:ln w="12700">
            <a:solidFill>
              <a:srgbClr val="f3f4f6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Text 50"/>
          <p:cNvSpPr/>
          <p:nvPr/>
        </p:nvSpPr>
        <p:spPr>
          <a:xfrm>
            <a:off x="6372360" y="4472280"/>
            <a:ext cx="3685320" cy="209160"/>
          </a:xfrm>
          <a:prstGeom prst="rect">
            <a:avLst/>
          </a:prstGeom>
          <a:noFill/>
          <a:ln w="0">
            <a:solidFill>
              <a:srgbClr val="ffffff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1f2937"/>
                </a:solidFill>
                <a:latin typeface="Noto Sans KR"/>
                <a:ea typeface="Noto Sans KR"/>
              </a:rPr>
              <a:t>Why?</a:t>
            </a:r>
            <a:r>
              <a:rPr b="0" lang="zh-CN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사과 등급의 핵심인 </a:t>
            </a:r>
            <a:r>
              <a:rPr b="0" lang="zh-CN" sz="1200" spc="-1" strike="noStrike">
                <a:solidFill>
                  <a:srgbClr val="6d28d9"/>
                </a:solidFill>
                <a:latin typeface="Noto Sans KR"/>
                <a:ea typeface="Noto Sans KR"/>
              </a:rPr>
              <a:t>전체 형태 </a:t>
            </a:r>
            <a:r>
              <a:rPr b="0" lang="zh-CN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보존 필수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67" name="Shape 51"/>
          <p:cNvSpPr/>
          <p:nvPr/>
        </p:nvSpPr>
        <p:spPr>
          <a:xfrm>
            <a:off x="304560" y="5029200"/>
            <a:ext cx="5713920" cy="1789200"/>
          </a:xfrm>
          <a:prstGeom prst="roundRect">
            <a:avLst>
              <a:gd name="adj" fmla="val 3260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68" name="Shape 52"/>
          <p:cNvSpPr/>
          <p:nvPr/>
        </p:nvSpPr>
        <p:spPr>
          <a:xfrm>
            <a:off x="847800" y="5266800"/>
            <a:ext cx="303480" cy="303480"/>
          </a:xfrm>
          <a:prstGeom prst="roundRect">
            <a:avLst>
              <a:gd name="adj" fmla="val 300300"/>
            </a:avLst>
          </a:prstGeom>
          <a:solidFill>
            <a:srgbClr val="e0e7f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69" name="Image 10" descr="preencoded.png"/>
          <p:cNvPicPr/>
          <p:nvPr/>
        </p:nvPicPr>
        <p:blipFill>
          <a:blip r:embed="rId11"/>
          <a:stretch/>
        </p:blipFill>
        <p:spPr>
          <a:xfrm>
            <a:off x="923400" y="5343840"/>
            <a:ext cx="151560" cy="151560"/>
          </a:xfrm>
          <a:prstGeom prst="rect">
            <a:avLst/>
          </a:prstGeom>
          <a:ln w="0">
            <a:noFill/>
          </a:ln>
        </p:spPr>
      </p:pic>
      <p:sp>
        <p:nvSpPr>
          <p:cNvPr id="770" name="Text 53"/>
          <p:cNvSpPr/>
          <p:nvPr/>
        </p:nvSpPr>
        <p:spPr>
          <a:xfrm>
            <a:off x="1229040" y="5191200"/>
            <a:ext cx="100944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52" strike="noStrike">
                <a:solidFill>
                  <a:srgbClr val="4f46e5"/>
                </a:solidFill>
                <a:latin typeface="Noto Sans KR"/>
                <a:ea typeface="Noto Sans KR"/>
              </a:rPr>
              <a:t>Training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71" name="Text 54"/>
          <p:cNvSpPr/>
          <p:nvPr/>
        </p:nvSpPr>
        <p:spPr>
          <a:xfrm>
            <a:off x="1229040" y="5419800"/>
            <a:ext cx="117036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학습 전략 변화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72" name="Shape 55"/>
          <p:cNvSpPr/>
          <p:nvPr/>
        </p:nvSpPr>
        <p:spPr>
          <a:xfrm>
            <a:off x="504720" y="5877000"/>
            <a:ext cx="5314320" cy="342000"/>
          </a:xfrm>
          <a:prstGeom prst="roundRect">
            <a:avLst>
              <a:gd name="adj" fmla="val 59259"/>
            </a:avLst>
          </a:prstGeom>
          <a:solidFill>
            <a:srgbClr val="f9fafb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Text 56"/>
          <p:cNvSpPr/>
          <p:nvPr/>
        </p:nvSpPr>
        <p:spPr>
          <a:xfrm>
            <a:off x="562320" y="5934600"/>
            <a:ext cx="9792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6b7280"/>
                </a:solidFill>
                <a:latin typeface="Noto Sans KR"/>
                <a:ea typeface="Noto Sans KR"/>
              </a:rPr>
              <a:t>Epoch Flow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74" name="Text 57"/>
          <p:cNvSpPr/>
          <p:nvPr/>
        </p:nvSpPr>
        <p:spPr>
          <a:xfrm>
            <a:off x="4969800" y="5982120"/>
            <a:ext cx="218520" cy="13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9ca3af"/>
                </a:solidFill>
                <a:latin typeface="ui-monospace"/>
                <a:ea typeface="ui-monospace"/>
              </a:rPr>
              <a:t>20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775" name="Image 11" descr="preencoded.png"/>
          <p:cNvPicPr/>
          <p:nvPr/>
        </p:nvPicPr>
        <p:blipFill>
          <a:blip r:embed="rId12"/>
          <a:stretch/>
        </p:blipFill>
        <p:spPr>
          <a:xfrm>
            <a:off x="5164560" y="5972040"/>
            <a:ext cx="132480" cy="151560"/>
          </a:xfrm>
          <a:prstGeom prst="rect">
            <a:avLst/>
          </a:prstGeom>
          <a:ln w="0">
            <a:noFill/>
          </a:ln>
        </p:spPr>
      </p:pic>
      <p:sp>
        <p:nvSpPr>
          <p:cNvPr id="776" name="Text 58"/>
          <p:cNvSpPr/>
          <p:nvPr/>
        </p:nvSpPr>
        <p:spPr>
          <a:xfrm>
            <a:off x="5354640" y="5982120"/>
            <a:ext cx="151560" cy="13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4b5563"/>
                </a:solidFill>
                <a:latin typeface="ui-monospace"/>
                <a:ea typeface="ui-monospace"/>
              </a:rPr>
              <a:t>7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777" name="Image 12" descr="preencoded.png"/>
          <p:cNvPicPr/>
          <p:nvPr/>
        </p:nvPicPr>
        <p:blipFill>
          <a:blip r:embed="rId13"/>
          <a:stretch/>
        </p:blipFill>
        <p:spPr>
          <a:xfrm>
            <a:off x="5481000" y="5972040"/>
            <a:ext cx="132480" cy="151560"/>
          </a:xfrm>
          <a:prstGeom prst="rect">
            <a:avLst/>
          </a:prstGeom>
          <a:ln w="0">
            <a:noFill/>
          </a:ln>
        </p:spPr>
      </p:pic>
      <p:sp>
        <p:nvSpPr>
          <p:cNvPr id="778" name="Text 59"/>
          <p:cNvSpPr/>
          <p:nvPr/>
        </p:nvSpPr>
        <p:spPr>
          <a:xfrm>
            <a:off x="5671080" y="5962680"/>
            <a:ext cx="17100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4f46e5"/>
                </a:solidFill>
                <a:latin typeface="ui-monospace"/>
                <a:ea typeface="ui-monospace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79" name="Text 60"/>
          <p:cNvSpPr/>
          <p:nvPr/>
        </p:nvSpPr>
        <p:spPr>
          <a:xfrm>
            <a:off x="676800" y="6295680"/>
            <a:ext cx="5332680" cy="2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데이터 품질 확보 시 </a:t>
            </a:r>
            <a:r>
              <a:rPr b="1" lang="zh-CN" sz="1200" spc="-1" strike="noStrike">
                <a:solidFill>
                  <a:srgbClr val="4338ca"/>
                </a:solidFill>
                <a:latin typeface="Noto Sans KR"/>
                <a:ea typeface="Noto Sans KR"/>
              </a:rPr>
              <a:t>작은 </a:t>
            </a:r>
            <a:r>
              <a:rPr b="1" lang="en-US" sz="1200" spc="-1" strike="noStrike">
                <a:solidFill>
                  <a:srgbClr val="4338ca"/>
                </a:solidFill>
                <a:latin typeface="Noto Sans KR"/>
                <a:ea typeface="Noto Sans KR"/>
              </a:rPr>
              <a:t>Epoch</a:t>
            </a:r>
            <a:r>
              <a:rPr b="0" lang="zh-CN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로 고성능 달성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780" name="Image 13" descr="preencoded.png"/>
          <p:cNvPicPr/>
          <p:nvPr/>
        </p:nvPicPr>
        <p:blipFill>
          <a:blip r:embed="rId14"/>
          <a:stretch/>
        </p:blipFill>
        <p:spPr>
          <a:xfrm>
            <a:off x="504720" y="6334200"/>
            <a:ext cx="132480" cy="151560"/>
          </a:xfrm>
          <a:prstGeom prst="rect">
            <a:avLst/>
          </a:prstGeom>
          <a:ln w="0">
            <a:noFill/>
          </a:ln>
        </p:spPr>
      </p:pic>
      <p:sp>
        <p:nvSpPr>
          <p:cNvPr id="781" name="Shape 61"/>
          <p:cNvSpPr/>
          <p:nvPr/>
        </p:nvSpPr>
        <p:spPr>
          <a:xfrm>
            <a:off x="6172200" y="5029200"/>
            <a:ext cx="5713920" cy="1789200"/>
          </a:xfrm>
          <a:prstGeom prst="roundRect">
            <a:avLst>
              <a:gd name="adj" fmla="val 3260"/>
            </a:avLst>
          </a:prstGeom>
          <a:solidFill>
            <a:srgbClr val="fffbeb"/>
          </a:solidFill>
          <a:ln w="25400">
            <a:solidFill>
              <a:srgbClr val="f59e0b"/>
            </a:solidFill>
            <a:round/>
          </a:ln>
          <a:effectLst>
            <a:outerShdw algn="bl" blurRad="63360" dir="16200000" dist="38160" rotWithShape="0">
              <a:srgbClr val="000000">
                <a:alpha val="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782" name="Image 14" descr="preencoded.png"/>
          <p:cNvPicPr/>
          <p:nvPr/>
        </p:nvPicPr>
        <p:blipFill>
          <a:blip r:embed="rId15"/>
          <a:stretch/>
        </p:blipFill>
        <p:spPr>
          <a:xfrm>
            <a:off x="6791400" y="5352840"/>
            <a:ext cx="171000" cy="151560"/>
          </a:xfrm>
          <a:prstGeom prst="rect">
            <a:avLst/>
          </a:prstGeom>
          <a:ln w="0">
            <a:noFill/>
          </a:ln>
        </p:spPr>
      </p:pic>
      <p:sp>
        <p:nvSpPr>
          <p:cNvPr id="783" name="Text 62"/>
          <p:cNvSpPr/>
          <p:nvPr/>
        </p:nvSpPr>
        <p:spPr>
          <a:xfrm>
            <a:off x="7105680" y="5201280"/>
            <a:ext cx="11520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52" strike="noStrike">
                <a:solidFill>
                  <a:srgbClr val="1f2937"/>
                </a:solidFill>
                <a:latin typeface="Noto Sans KR"/>
                <a:ea typeface="Noto Sans KR"/>
              </a:rPr>
              <a:t>Conclusion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84" name="Text 63"/>
          <p:cNvSpPr/>
          <p:nvPr/>
        </p:nvSpPr>
        <p:spPr>
          <a:xfrm>
            <a:off x="7105680" y="5429880"/>
            <a:ext cx="118116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최종 효과 요약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785" name="Image 15" descr="preencoded.png"/>
          <p:cNvPicPr/>
          <p:nvPr/>
        </p:nvPicPr>
        <p:blipFill>
          <a:blip r:embed="rId16"/>
          <a:stretch/>
        </p:blipFill>
        <p:spPr>
          <a:xfrm>
            <a:off x="6362280" y="5924520"/>
            <a:ext cx="113400" cy="113400"/>
          </a:xfrm>
          <a:prstGeom prst="rect">
            <a:avLst/>
          </a:prstGeom>
          <a:ln w="0">
            <a:noFill/>
          </a:ln>
        </p:spPr>
      </p:pic>
      <p:sp>
        <p:nvSpPr>
          <p:cNvPr id="786" name="Text 64"/>
          <p:cNvSpPr/>
          <p:nvPr/>
        </p:nvSpPr>
        <p:spPr>
          <a:xfrm>
            <a:off x="6534360" y="5905080"/>
            <a:ext cx="172908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374151"/>
                </a:solidFill>
                <a:latin typeface="Noto Sans KR"/>
                <a:ea typeface="Noto Sans KR"/>
              </a:rPr>
              <a:t>데이터 수 확장 </a:t>
            </a:r>
            <a:r>
              <a:rPr b="0" lang="en-US" sz="900" spc="-1" strike="noStrike">
                <a:solidFill>
                  <a:srgbClr val="374151"/>
                </a:solidFill>
                <a:latin typeface="Noto Sans KR"/>
                <a:ea typeface="Noto Sans KR"/>
              </a:rPr>
              <a:t>+ </a:t>
            </a:r>
            <a:r>
              <a:rPr b="0" lang="zh-CN" sz="900" spc="-1" strike="noStrike">
                <a:solidFill>
                  <a:srgbClr val="374151"/>
                </a:solidFill>
                <a:latin typeface="Noto Sans KR"/>
                <a:ea typeface="Noto Sans KR"/>
              </a:rPr>
              <a:t>증강 최적화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787" name="Image 16" descr="preencoded.png"/>
          <p:cNvPicPr/>
          <p:nvPr/>
        </p:nvPicPr>
        <p:blipFill>
          <a:blip r:embed="rId17"/>
          <a:stretch/>
        </p:blipFill>
        <p:spPr>
          <a:xfrm>
            <a:off x="6362280" y="6133680"/>
            <a:ext cx="113400" cy="113400"/>
          </a:xfrm>
          <a:prstGeom prst="rect">
            <a:avLst/>
          </a:prstGeom>
          <a:ln w="0">
            <a:noFill/>
          </a:ln>
        </p:spPr>
      </p:pic>
      <p:sp>
        <p:nvSpPr>
          <p:cNvPr id="788" name="Text 65"/>
          <p:cNvSpPr/>
          <p:nvPr/>
        </p:nvSpPr>
        <p:spPr>
          <a:xfrm>
            <a:off x="6534360" y="6115680"/>
            <a:ext cx="18597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374151"/>
                </a:solidFill>
                <a:latin typeface="Noto Sans KR"/>
                <a:ea typeface="Noto Sans KR"/>
              </a:rPr>
              <a:t>Random Split </a:t>
            </a:r>
            <a:r>
              <a:rPr b="0" lang="zh-CN" sz="900" spc="-1" strike="noStrike">
                <a:solidFill>
                  <a:srgbClr val="374151"/>
                </a:solidFill>
                <a:latin typeface="Noto Sans KR"/>
                <a:ea typeface="Noto Sans KR"/>
              </a:rPr>
              <a:t>검증 안정성 확보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789" name="Image 17" descr="preencoded.png"/>
          <p:cNvPicPr/>
          <p:nvPr/>
        </p:nvPicPr>
        <p:blipFill>
          <a:blip r:embed="rId18"/>
          <a:stretch/>
        </p:blipFill>
        <p:spPr>
          <a:xfrm>
            <a:off x="6362280" y="6344280"/>
            <a:ext cx="113400" cy="113400"/>
          </a:xfrm>
          <a:prstGeom prst="rect">
            <a:avLst/>
          </a:prstGeom>
          <a:ln w="0">
            <a:noFill/>
          </a:ln>
        </p:spPr>
      </p:pic>
      <p:sp>
        <p:nvSpPr>
          <p:cNvPr id="790" name="Text 66"/>
          <p:cNvSpPr/>
          <p:nvPr/>
        </p:nvSpPr>
        <p:spPr>
          <a:xfrm>
            <a:off x="6534360" y="6324840"/>
            <a:ext cx="164664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374151"/>
                </a:solidFill>
                <a:latin typeface="Noto Sans KR"/>
                <a:ea typeface="Noto Sans KR"/>
              </a:rPr>
              <a:t>작은 </a:t>
            </a:r>
            <a:r>
              <a:rPr b="0" lang="en-US" sz="900" spc="-1" strike="noStrike">
                <a:solidFill>
                  <a:srgbClr val="374151"/>
                </a:solidFill>
                <a:latin typeface="Noto Sans KR"/>
                <a:ea typeface="Noto Sans KR"/>
              </a:rPr>
              <a:t>Epoch</a:t>
            </a:r>
            <a:r>
              <a:rPr b="0" lang="zh-CN" sz="900" spc="-1" strike="noStrike">
                <a:solidFill>
                  <a:srgbClr val="374151"/>
                </a:solidFill>
                <a:latin typeface="Noto Sans KR"/>
                <a:ea typeface="Noto Sans KR"/>
              </a:rPr>
              <a:t>으로 고성능 달성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91" name="Shape 67"/>
          <p:cNvSpPr/>
          <p:nvPr/>
        </p:nvSpPr>
        <p:spPr>
          <a:xfrm>
            <a:off x="476280" y="1380600"/>
            <a:ext cx="303480" cy="303480"/>
          </a:xfrm>
          <a:prstGeom prst="roundRect">
            <a:avLst>
              <a:gd name="adj" fmla="val 75075"/>
            </a:avLst>
          </a:prstGeom>
          <a:solidFill>
            <a:srgbClr val="ef4444"/>
          </a:solidFill>
          <a:ln w="12700">
            <a:solidFill>
              <a:srgbClr val="ffffff">
                <a:alpha val="0"/>
              </a:srgbClr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92" name="Text 68"/>
          <p:cNvSpPr/>
          <p:nvPr/>
        </p:nvSpPr>
        <p:spPr>
          <a:xfrm>
            <a:off x="582120" y="1419120"/>
            <a:ext cx="1710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/>
                </a:solidFill>
                <a:latin typeface="Noto Sans KR"/>
                <a:ea typeface="Noto Sans KR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93" name="Shape 70"/>
          <p:cNvSpPr/>
          <p:nvPr/>
        </p:nvSpPr>
        <p:spPr>
          <a:xfrm>
            <a:off x="466200" y="3310920"/>
            <a:ext cx="303480" cy="303480"/>
          </a:xfrm>
          <a:prstGeom prst="roundRect">
            <a:avLst>
              <a:gd name="adj" fmla="val 75075"/>
            </a:avLst>
          </a:prstGeom>
          <a:solidFill>
            <a:srgbClr val="3b82f6"/>
          </a:solidFill>
          <a:ln w="12700">
            <a:solidFill>
              <a:srgbClr val="ffffff">
                <a:alpha val="0"/>
              </a:srgbClr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94" name="Text 71"/>
          <p:cNvSpPr/>
          <p:nvPr/>
        </p:nvSpPr>
        <p:spPr>
          <a:xfrm>
            <a:off x="572400" y="3349440"/>
            <a:ext cx="1710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/>
                </a:solidFill>
                <a:latin typeface="Noto Sans KR"/>
                <a:ea typeface="Noto Sans KR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95" name="Shape 72"/>
          <p:cNvSpPr/>
          <p:nvPr/>
        </p:nvSpPr>
        <p:spPr>
          <a:xfrm>
            <a:off x="6334200" y="3332880"/>
            <a:ext cx="303480" cy="303480"/>
          </a:xfrm>
          <a:prstGeom prst="roundRect">
            <a:avLst>
              <a:gd name="adj" fmla="val 75075"/>
            </a:avLst>
          </a:prstGeom>
          <a:solidFill>
            <a:srgbClr val="8b5cf6"/>
          </a:solidFill>
          <a:ln w="12700">
            <a:solidFill>
              <a:srgbClr val="ffffff">
                <a:alpha val="0"/>
              </a:srgbClr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96" name="Text 73"/>
          <p:cNvSpPr/>
          <p:nvPr/>
        </p:nvSpPr>
        <p:spPr>
          <a:xfrm>
            <a:off x="6440040" y="3371040"/>
            <a:ext cx="1710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/>
                </a:solidFill>
                <a:latin typeface="Noto Sans KR"/>
                <a:ea typeface="Noto Sans KR"/>
              </a:rPr>
              <a:t>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97" name="Shape 74"/>
          <p:cNvSpPr/>
          <p:nvPr/>
        </p:nvSpPr>
        <p:spPr>
          <a:xfrm>
            <a:off x="452880" y="5266800"/>
            <a:ext cx="303480" cy="303480"/>
          </a:xfrm>
          <a:prstGeom prst="roundRect">
            <a:avLst>
              <a:gd name="adj" fmla="val 75075"/>
            </a:avLst>
          </a:prstGeom>
          <a:solidFill>
            <a:srgbClr val="6366f1"/>
          </a:solidFill>
          <a:ln w="12700">
            <a:solidFill>
              <a:srgbClr val="ffffff">
                <a:alpha val="0"/>
              </a:srgbClr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98" name="Text 75"/>
          <p:cNvSpPr/>
          <p:nvPr/>
        </p:nvSpPr>
        <p:spPr>
          <a:xfrm>
            <a:off x="559080" y="5305320"/>
            <a:ext cx="1710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/>
                </a:solidFill>
                <a:latin typeface="Noto Sans KR"/>
                <a:ea typeface="Noto Sans KR"/>
              </a:rPr>
              <a:t>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99" name="Shape 76"/>
          <p:cNvSpPr/>
          <p:nvPr/>
        </p:nvSpPr>
        <p:spPr>
          <a:xfrm>
            <a:off x="6371640" y="5325480"/>
            <a:ext cx="303480" cy="303480"/>
          </a:xfrm>
          <a:prstGeom prst="roundRect">
            <a:avLst>
              <a:gd name="adj" fmla="val 75075"/>
            </a:avLst>
          </a:prstGeom>
          <a:noFill/>
          <a:ln w="25400">
            <a:solidFill>
              <a:srgbClr val="ffffff"/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00" name="Text 77"/>
          <p:cNvSpPr/>
          <p:nvPr/>
        </p:nvSpPr>
        <p:spPr>
          <a:xfrm>
            <a:off x="6476760" y="5362920"/>
            <a:ext cx="1710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/>
                </a:solidFill>
                <a:latin typeface="Noto Sans KR"/>
                <a:ea typeface="Noto Sans KR"/>
              </a:rPr>
              <a:t>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01" name="Shape 74"/>
          <p:cNvSpPr/>
          <p:nvPr/>
        </p:nvSpPr>
        <p:spPr>
          <a:xfrm>
            <a:off x="6323040" y="1390320"/>
            <a:ext cx="303480" cy="303480"/>
          </a:xfrm>
          <a:prstGeom prst="roundRect">
            <a:avLst>
              <a:gd name="adj" fmla="val 75075"/>
            </a:avLst>
          </a:prstGeom>
          <a:solidFill>
            <a:srgbClr val="6366f1"/>
          </a:solidFill>
          <a:ln w="12700">
            <a:solidFill>
              <a:srgbClr val="ffffff">
                <a:alpha val="0"/>
              </a:srgbClr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02" name="Text 75"/>
          <p:cNvSpPr/>
          <p:nvPr/>
        </p:nvSpPr>
        <p:spPr>
          <a:xfrm>
            <a:off x="6429240" y="1428840"/>
            <a:ext cx="1710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/>
                </a:solidFill>
                <a:latin typeface="Noto Sans KR"/>
                <a:ea typeface="Noto Sans KR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03" name="Shape 74"/>
          <p:cNvSpPr/>
          <p:nvPr/>
        </p:nvSpPr>
        <p:spPr>
          <a:xfrm>
            <a:off x="6352920" y="5320800"/>
            <a:ext cx="303480" cy="303480"/>
          </a:xfrm>
          <a:prstGeom prst="roundRect">
            <a:avLst>
              <a:gd name="adj" fmla="val 75075"/>
            </a:avLst>
          </a:prstGeom>
          <a:solidFill>
            <a:srgbClr val="6366f1"/>
          </a:solidFill>
          <a:ln w="12700">
            <a:solidFill>
              <a:srgbClr val="ffffff">
                <a:alpha val="0"/>
              </a:srgbClr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04" name="Text 75"/>
          <p:cNvSpPr/>
          <p:nvPr/>
        </p:nvSpPr>
        <p:spPr>
          <a:xfrm>
            <a:off x="6459120" y="5359320"/>
            <a:ext cx="1710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/>
                </a:solidFill>
                <a:latin typeface="Noto Sans KR"/>
                <a:ea typeface="Noto Sans KR"/>
              </a:rPr>
              <a:t>6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0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333333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Shape 1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f9f7f2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Shape 2"/>
          <p:cNvSpPr/>
          <p:nvPr/>
        </p:nvSpPr>
        <p:spPr>
          <a:xfrm>
            <a:off x="304560" y="970920"/>
            <a:ext cx="11581560" cy="1800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Text 3"/>
          <p:cNvSpPr/>
          <p:nvPr/>
        </p:nvSpPr>
        <p:spPr>
          <a:xfrm>
            <a:off x="504720" y="304560"/>
            <a:ext cx="536184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83" strike="noStrike">
                <a:solidFill>
                  <a:srgbClr val="1f2937"/>
                </a:solidFill>
                <a:latin typeface="Noto Sans KR"/>
                <a:ea typeface="Noto Sans KR"/>
              </a:rPr>
              <a:t>Optimization &amp; Tuning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809" name="Image 0" descr="preencoded.png"/>
          <p:cNvPicPr/>
          <p:nvPr/>
        </p:nvPicPr>
        <p:blipFill>
          <a:blip r:embed="rId1"/>
          <a:srcRect l="-4035" t="0" r="-4035" b="0"/>
          <a:stretch/>
        </p:blipFill>
        <p:spPr>
          <a:xfrm>
            <a:off x="304560" y="323640"/>
            <a:ext cx="122400" cy="113400"/>
          </a:xfrm>
          <a:prstGeom prst="rect">
            <a:avLst/>
          </a:prstGeom>
          <a:ln w="0">
            <a:noFill/>
          </a:ln>
        </p:spPr>
      </p:pic>
      <p:sp>
        <p:nvSpPr>
          <p:cNvPr id="810" name="Text 4"/>
          <p:cNvSpPr/>
          <p:nvPr/>
        </p:nvSpPr>
        <p:spPr>
          <a:xfrm>
            <a:off x="304560" y="495720"/>
            <a:ext cx="61336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200" spc="-58" strike="noStrike">
                <a:solidFill>
                  <a:srgbClr val="111827"/>
                </a:solidFill>
                <a:latin typeface="Noto Sans KR"/>
                <a:ea typeface="Noto Sans KR"/>
              </a:rPr>
              <a:t>모델 최적화 </a:t>
            </a:r>
            <a:r>
              <a:rPr b="1" lang="zh-CN" sz="2200" spc="-58" strike="noStrike">
                <a:solidFill>
                  <a:srgbClr val="6b7280"/>
                </a:solidFill>
                <a:latin typeface="Noto Sans KR"/>
                <a:ea typeface="Noto Sans KR"/>
              </a:rPr>
              <a:t>증강 전략 및 </a:t>
            </a:r>
            <a:r>
              <a:rPr b="1" lang="en-US" sz="2200" spc="-58" strike="noStrike">
                <a:solidFill>
                  <a:srgbClr val="6b7280"/>
                </a:solidFill>
                <a:latin typeface="Noto Sans KR"/>
                <a:ea typeface="Noto Sans KR"/>
              </a:rPr>
              <a:t>Hyperparameter </a:t>
            </a:r>
            <a:r>
              <a:rPr b="1" lang="zh-CN" sz="2200" spc="-58" strike="noStrike">
                <a:solidFill>
                  <a:srgbClr val="6b7280"/>
                </a:solidFill>
                <a:latin typeface="Noto Sans KR"/>
                <a:ea typeface="Noto Sans KR"/>
              </a:rPr>
              <a:t>튜닝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11" name="Shape 5"/>
          <p:cNvSpPr/>
          <p:nvPr/>
        </p:nvSpPr>
        <p:spPr>
          <a:xfrm>
            <a:off x="8978400" y="375840"/>
            <a:ext cx="2914200" cy="208440"/>
          </a:xfrm>
          <a:prstGeom prst="roundRect">
            <a:avLst>
              <a:gd name="adj" fmla="val 79396"/>
            </a:avLst>
          </a:prstGeom>
          <a:solidFill>
            <a:srgbClr val="eff6ff"/>
          </a:solidFill>
          <a:ln w="12700">
            <a:solidFill>
              <a:srgbClr val="bfdb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Text 6"/>
          <p:cNvSpPr/>
          <p:nvPr/>
        </p:nvSpPr>
        <p:spPr>
          <a:xfrm>
            <a:off x="9082800" y="394920"/>
            <a:ext cx="34387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주제</a:t>
            </a:r>
            <a:r>
              <a:rPr b="1" lang="en-US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: </a:t>
            </a: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협동</a:t>
            </a:r>
            <a:r>
              <a:rPr b="1" lang="en-US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-3 </a:t>
            </a: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디지털 트윈 기반 서비스 로봇 운영 시스템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13" name="Shape 7"/>
          <p:cNvSpPr/>
          <p:nvPr/>
        </p:nvSpPr>
        <p:spPr>
          <a:xfrm>
            <a:off x="10954440" y="642960"/>
            <a:ext cx="932400" cy="208440"/>
          </a:xfrm>
          <a:prstGeom prst="roundRect">
            <a:avLst>
              <a:gd name="adj" fmla="val 79396"/>
            </a:avLst>
          </a:prstGeom>
          <a:noFill/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Text 8"/>
          <p:cNvSpPr/>
          <p:nvPr/>
        </p:nvSpPr>
        <p:spPr>
          <a:xfrm>
            <a:off x="11059560" y="662040"/>
            <a:ext cx="8611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팀명</a:t>
            </a:r>
            <a:r>
              <a:rPr b="1" lang="en-US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: F-2 </a:t>
            </a: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삼성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15" name="Text 9"/>
          <p:cNvSpPr/>
          <p:nvPr/>
        </p:nvSpPr>
        <p:spPr>
          <a:xfrm>
            <a:off x="514800" y="2426760"/>
            <a:ext cx="434232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증강 전략 변경</a:t>
            </a:r>
            <a:r>
              <a:rPr b="1" lang="en-US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: Random Crop </a:t>
            </a:r>
            <a:r>
              <a:rPr b="1" lang="zh-CN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제거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816" name="Text 10"/>
          <p:cNvSpPr/>
          <p:nvPr/>
        </p:nvSpPr>
        <p:spPr>
          <a:xfrm>
            <a:off x="514800" y="2731320"/>
            <a:ext cx="4304880" cy="7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사과의 </a:t>
            </a:r>
            <a:r>
              <a:rPr b="1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형태</a:t>
            </a:r>
            <a:r>
              <a:rPr b="1" lang="en-US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(</a:t>
            </a:r>
            <a:r>
              <a:rPr b="1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꼭지</a:t>
            </a:r>
            <a:r>
              <a:rPr b="1" lang="en-US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, </a:t>
            </a:r>
            <a:r>
              <a:rPr b="1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돌기</a:t>
            </a:r>
            <a:r>
              <a:rPr b="1" lang="en-US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)</a:t>
            </a: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가 등급 분류의 핵심 단서입니다</a:t>
            </a:r>
            <a:r>
              <a:rPr b="0" lang="en-US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Random Crop</a:t>
            </a: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은 이를 잘라내어 성능 저하를 유발하므로 제거하고</a:t>
            </a:r>
            <a:r>
              <a:rPr b="0" lang="en-US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,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형태 보존 위주의 증강</a:t>
            </a:r>
            <a:r>
              <a:rPr b="0" lang="en-US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(Rotation, Flip </a:t>
            </a: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등</a:t>
            </a:r>
            <a:r>
              <a:rPr b="0" lang="en-US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)</a:t>
            </a: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으로 전환했습니다</a:t>
            </a:r>
            <a:r>
              <a:rPr b="0" lang="en-US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17" name="Shape 11"/>
          <p:cNvSpPr/>
          <p:nvPr/>
        </p:nvSpPr>
        <p:spPr>
          <a:xfrm>
            <a:off x="304560" y="3759840"/>
            <a:ext cx="56520" cy="303480"/>
          </a:xfrm>
          <a:prstGeom prst="roundRect">
            <a:avLst>
              <a:gd name="adj" fmla="val 529102"/>
            </a:avLst>
          </a:prstGeom>
          <a:solidFill>
            <a:srgbClr val="374151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Text 12"/>
          <p:cNvSpPr/>
          <p:nvPr/>
        </p:nvSpPr>
        <p:spPr>
          <a:xfrm>
            <a:off x="514800" y="3702240"/>
            <a:ext cx="423792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Epoch </a:t>
            </a:r>
            <a:r>
              <a:rPr b="1" lang="zh-CN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튜닝 </a:t>
            </a:r>
            <a:r>
              <a:rPr b="1" lang="en-US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(20 → 7 → 2) </a:t>
            </a:r>
            <a:r>
              <a:rPr b="1" lang="zh-CN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및 결론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819" name="Text 13"/>
          <p:cNvSpPr/>
          <p:nvPr/>
        </p:nvSpPr>
        <p:spPr>
          <a:xfrm>
            <a:off x="514800" y="4007880"/>
            <a:ext cx="4199760" cy="72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초기 </a:t>
            </a:r>
            <a:r>
              <a:rPr b="0" lang="en-US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Epoch 20</a:t>
            </a: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에서 과적합</a:t>
            </a:r>
            <a:r>
              <a:rPr b="0" lang="en-US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(Overfitting) </a:t>
            </a: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징후 발생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데이터 품질 확보 후</a:t>
            </a:r>
            <a:r>
              <a:rPr b="1" lang="en-US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Epoch 2</a:t>
            </a: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만으로도 최고 성능 달성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6b7280"/>
                </a:solidFill>
                <a:latin typeface="Noto Sans KR"/>
                <a:ea typeface="Noto Sans KR"/>
              </a:rPr>
              <a:t>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6b7280"/>
                </a:solidFill>
                <a:latin typeface="Noto Sans KR"/>
                <a:ea typeface="Noto Sans KR"/>
              </a:rPr>
              <a:t>💡 </a:t>
            </a:r>
            <a:r>
              <a:rPr b="0" lang="zh-CN" sz="1000" spc="-1" strike="noStrike">
                <a:solidFill>
                  <a:srgbClr val="6b7280"/>
                </a:solidFill>
                <a:latin typeface="Noto Sans KR"/>
                <a:ea typeface="Noto Sans KR"/>
              </a:rPr>
              <a:t>결론</a:t>
            </a:r>
            <a:r>
              <a:rPr b="0" lang="en-US" sz="1000" spc="-1" strike="noStrike">
                <a:solidFill>
                  <a:srgbClr val="6b7280"/>
                </a:solidFill>
                <a:latin typeface="Noto Sans KR"/>
                <a:ea typeface="Noto Sans KR"/>
              </a:rPr>
              <a:t>: </a:t>
            </a:r>
            <a:r>
              <a:rPr b="0" lang="ko-KR" sz="1000" spc="-1" strike="noStrike">
                <a:solidFill>
                  <a:srgbClr val="6b7280"/>
                </a:solidFill>
                <a:latin typeface="Noto Sans KR"/>
                <a:ea typeface="Noto Sans KR"/>
              </a:rPr>
              <a:t>충분한 양의 양질의 데이터 확보 시 과도한 </a:t>
            </a:r>
            <a:r>
              <a:rPr b="0" lang="en-US" sz="1000" spc="-1" strike="noStrike">
                <a:solidFill>
                  <a:srgbClr val="6b7280"/>
                </a:solidFill>
                <a:latin typeface="Noto Sans KR"/>
                <a:ea typeface="Noto Sans KR"/>
              </a:rPr>
              <a:t>Epoch </a:t>
            </a:r>
            <a:r>
              <a:rPr b="0" lang="ko-KR" sz="1000" spc="-1" strike="noStrike">
                <a:solidFill>
                  <a:srgbClr val="6b7280"/>
                </a:solidFill>
                <a:latin typeface="Noto Sans KR"/>
                <a:ea typeface="Noto Sans KR"/>
              </a:rPr>
              <a:t>학습 불필요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20" name="Shape 14"/>
          <p:cNvSpPr/>
          <p:nvPr/>
        </p:nvSpPr>
        <p:spPr>
          <a:xfrm>
            <a:off x="5420520" y="1077120"/>
            <a:ext cx="6500160" cy="4789440"/>
          </a:xfrm>
          <a:prstGeom prst="roundRect">
            <a:avLst>
              <a:gd name="adj" fmla="val 0"/>
            </a:avLst>
          </a:prstGeom>
          <a:solidFill>
            <a:srgbClr val="ffffff">
              <a:alpha val="50000"/>
            </a:srgbClr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Shape 21"/>
          <p:cNvSpPr/>
          <p:nvPr/>
        </p:nvSpPr>
        <p:spPr>
          <a:xfrm>
            <a:off x="8797320" y="6172200"/>
            <a:ext cx="3094200" cy="380160"/>
          </a:xfrm>
          <a:custGeom>
            <a:avLst/>
            <a:gdLst/>
            <a:ahLst/>
            <a:rect l="l" t="t" r="r" b="b"/>
            <a:pathLst>
              <a:path w="3095244" h="381305">
                <a:moveTo>
                  <a:pt x="0" y="0"/>
                </a:moveTo>
                <a:lnTo>
                  <a:pt x="3095244" y="0"/>
                </a:lnTo>
                <a:lnTo>
                  <a:pt x="3095244" y="381305"/>
                </a:lnTo>
                <a:lnTo>
                  <a:pt x="0" y="381305"/>
                </a:lnTo>
                <a:lnTo>
                  <a:pt x="154762" y="190652"/>
                </a:lnTo>
                <a:close/>
              </a:path>
            </a:pathLst>
          </a:custGeom>
          <a:solidFill>
            <a:srgbClr val="1f2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Text 22"/>
          <p:cNvSpPr/>
          <p:nvPr/>
        </p:nvSpPr>
        <p:spPr>
          <a:xfrm>
            <a:off x="9960480" y="6267240"/>
            <a:ext cx="99468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최적 모델 확보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23" name="Shape 23"/>
          <p:cNvSpPr/>
          <p:nvPr/>
        </p:nvSpPr>
        <p:spPr>
          <a:xfrm>
            <a:off x="5890680" y="6172200"/>
            <a:ext cx="3094200" cy="380160"/>
          </a:xfrm>
          <a:custGeom>
            <a:avLst/>
            <a:gdLst/>
            <a:ahLst/>
            <a:rect l="l" t="t" r="r" b="b"/>
            <a:pathLst>
              <a:path w="3095244" h="381305">
                <a:moveTo>
                  <a:pt x="0" y="0"/>
                </a:moveTo>
                <a:lnTo>
                  <a:pt x="2940482" y="0"/>
                </a:lnTo>
                <a:lnTo>
                  <a:pt x="3095244" y="190652"/>
                </a:lnTo>
                <a:lnTo>
                  <a:pt x="2940482" y="381305"/>
                </a:lnTo>
                <a:lnTo>
                  <a:pt x="0" y="381305"/>
                </a:lnTo>
                <a:lnTo>
                  <a:pt x="154762" y="190652"/>
                </a:ln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Text 24"/>
          <p:cNvSpPr/>
          <p:nvPr/>
        </p:nvSpPr>
        <p:spPr>
          <a:xfrm>
            <a:off x="6879960" y="6267240"/>
            <a:ext cx="13478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Epoch </a:t>
            </a: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단축 </a:t>
            </a:r>
            <a:r>
              <a:rPr b="1" lang="en-US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(20→2)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25" name="Text 25"/>
          <p:cNvSpPr/>
          <p:nvPr/>
        </p:nvSpPr>
        <p:spPr>
          <a:xfrm>
            <a:off x="4010400" y="6267240"/>
            <a:ext cx="12661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8faadc"/>
                </a:solidFill>
                <a:latin typeface="Noto Sans KR"/>
                <a:ea typeface="Noto Sans KR"/>
              </a:rPr>
              <a:t>Random Crop </a:t>
            </a:r>
            <a:r>
              <a:rPr b="1" lang="zh-CN" sz="1000" spc="-1" strike="noStrike">
                <a:solidFill>
                  <a:srgbClr val="8faadc"/>
                </a:solidFill>
                <a:latin typeface="Noto Sans KR"/>
                <a:ea typeface="Noto Sans KR"/>
              </a:rPr>
              <a:t>제거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26" name="Shape 26"/>
          <p:cNvSpPr/>
          <p:nvPr/>
        </p:nvSpPr>
        <p:spPr>
          <a:xfrm>
            <a:off x="304560" y="6172200"/>
            <a:ext cx="2865600" cy="380160"/>
          </a:xfrm>
          <a:custGeom>
            <a:avLst/>
            <a:gdLst/>
            <a:ahLst/>
            <a:rect l="l" t="t" r="r" b="b"/>
            <a:pathLst>
              <a:path w="2866644" h="381305">
                <a:moveTo>
                  <a:pt x="0" y="0"/>
                </a:moveTo>
                <a:lnTo>
                  <a:pt x="2723312" y="0"/>
                </a:lnTo>
                <a:lnTo>
                  <a:pt x="2866644" y="190652"/>
                </a:lnTo>
                <a:lnTo>
                  <a:pt x="2723312" y="381305"/>
                </a:lnTo>
                <a:lnTo>
                  <a:pt x="0" y="381305"/>
                </a:lnTo>
                <a:close/>
              </a:path>
            </a:pathLst>
          </a:custGeom>
          <a:solidFill>
            <a:srgbClr val="d1d5d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Text 27"/>
          <p:cNvSpPr/>
          <p:nvPr/>
        </p:nvSpPr>
        <p:spPr>
          <a:xfrm>
            <a:off x="1239840" y="6267240"/>
            <a:ext cx="99468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증강 전략 수정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828" name="그림 33" descr=""/>
          <p:cNvPicPr/>
          <p:nvPr/>
        </p:nvPicPr>
        <p:blipFill>
          <a:blip r:embed="rId2"/>
          <a:stretch/>
        </p:blipFill>
        <p:spPr>
          <a:xfrm>
            <a:off x="5597640" y="1197720"/>
            <a:ext cx="3225960" cy="2588400"/>
          </a:xfrm>
          <a:prstGeom prst="rect">
            <a:avLst/>
          </a:prstGeom>
          <a:ln w="0">
            <a:noFill/>
          </a:ln>
        </p:spPr>
      </p:pic>
      <p:pic>
        <p:nvPicPr>
          <p:cNvPr id="829" name="그림 35" descr=""/>
          <p:cNvPicPr/>
          <p:nvPr/>
        </p:nvPicPr>
        <p:blipFill>
          <a:blip r:embed="rId3"/>
          <a:stretch/>
        </p:blipFill>
        <p:spPr>
          <a:xfrm>
            <a:off x="8824320" y="1246680"/>
            <a:ext cx="3120120" cy="2503440"/>
          </a:xfrm>
          <a:prstGeom prst="rect">
            <a:avLst/>
          </a:prstGeom>
          <a:ln w="0">
            <a:noFill/>
          </a:ln>
        </p:spPr>
      </p:pic>
      <p:pic>
        <p:nvPicPr>
          <p:cNvPr id="830" name="그림 37" descr="텍스트, 스크린샷, 폰트이(가) 표시된 사진&#10;&#10;AI 생성 콘텐츠는 정확하지 않을 수 있습니다."/>
          <p:cNvPicPr/>
          <p:nvPr/>
        </p:nvPicPr>
        <p:blipFill>
          <a:blip r:embed="rId4"/>
          <a:stretch/>
        </p:blipFill>
        <p:spPr>
          <a:xfrm>
            <a:off x="6849720" y="3786480"/>
            <a:ext cx="4029480" cy="209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0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333333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Shape 1"/>
          <p:cNvSpPr/>
          <p:nvPr/>
        </p:nvSpPr>
        <p:spPr>
          <a:xfrm>
            <a:off x="-37800" y="-19800"/>
            <a:ext cx="12190680" cy="6856920"/>
          </a:xfrm>
          <a:prstGeom prst="rect">
            <a:avLst/>
          </a:prstGeom>
          <a:solidFill>
            <a:srgbClr val="f9f7f2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Shape 2"/>
          <p:cNvSpPr/>
          <p:nvPr/>
        </p:nvSpPr>
        <p:spPr>
          <a:xfrm>
            <a:off x="457200" y="1266480"/>
            <a:ext cx="11276280" cy="1800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Text 3"/>
          <p:cNvSpPr/>
          <p:nvPr/>
        </p:nvSpPr>
        <p:spPr>
          <a:xfrm>
            <a:off x="676800" y="457200"/>
            <a:ext cx="426636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97" strike="noStrike">
                <a:solidFill>
                  <a:srgbClr val="1f2937"/>
                </a:solidFill>
                <a:latin typeface="Noto Sans KR"/>
                <a:ea typeface="Noto Sans KR"/>
              </a:rPr>
              <a:t>System Integration Verification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835" name="Image 0" descr="preencoded.png"/>
          <p:cNvPicPr/>
          <p:nvPr/>
        </p:nvPicPr>
        <p:blipFill>
          <a:blip r:embed="rId1"/>
          <a:srcRect l="-3526" t="0" r="-3526" b="0"/>
          <a:stretch/>
        </p:blipFill>
        <p:spPr>
          <a:xfrm>
            <a:off x="457200" y="485640"/>
            <a:ext cx="141480" cy="132480"/>
          </a:xfrm>
          <a:prstGeom prst="rect">
            <a:avLst/>
          </a:prstGeom>
          <a:ln w="0">
            <a:noFill/>
          </a:ln>
        </p:spPr>
      </p:pic>
      <p:sp>
        <p:nvSpPr>
          <p:cNvPr id="836" name="Text 4"/>
          <p:cNvSpPr/>
          <p:nvPr/>
        </p:nvSpPr>
        <p:spPr>
          <a:xfrm>
            <a:off x="457200" y="685800"/>
            <a:ext cx="6293520" cy="42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69" strike="noStrike">
                <a:solidFill>
                  <a:srgbClr val="111827"/>
                </a:solidFill>
                <a:latin typeface="Noto Sans KR"/>
                <a:ea typeface="Noto Sans KR"/>
              </a:rPr>
              <a:t>DB </a:t>
            </a:r>
            <a:r>
              <a:rPr b="1" lang="zh-CN" sz="2700" spc="-69" strike="noStrike">
                <a:solidFill>
                  <a:srgbClr val="111827"/>
                </a:solidFill>
                <a:latin typeface="Noto Sans KR"/>
                <a:ea typeface="Noto Sans KR"/>
              </a:rPr>
              <a:t>기반 결과 관리 및 통신 검증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837" name="Text 5"/>
          <p:cNvSpPr/>
          <p:nvPr/>
        </p:nvSpPr>
        <p:spPr>
          <a:xfrm>
            <a:off x="9237240" y="923400"/>
            <a:ext cx="25052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6b7280"/>
                </a:solidFill>
                <a:latin typeface="ui-monospace"/>
                <a:ea typeface="ui-monospace"/>
              </a:rPr>
              <a:t>ROS2 Topic &amp; Database Pipeline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38" name="Text 6"/>
          <p:cNvSpPr/>
          <p:nvPr/>
        </p:nvSpPr>
        <p:spPr>
          <a:xfrm>
            <a:off x="724320" y="1438200"/>
            <a:ext cx="533268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00" spc="-1" strike="noStrike">
                <a:solidFill>
                  <a:srgbClr val="1f2937"/>
                </a:solidFill>
                <a:latin typeface="Noto Sans KR"/>
                <a:ea typeface="Noto Sans KR"/>
              </a:rPr>
              <a:t>ROS2 Topic Publish Log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839" name="Image 1" descr="preencoded.png"/>
          <p:cNvPicPr/>
          <p:nvPr/>
        </p:nvPicPr>
        <p:blipFill>
          <a:blip r:embed="rId2"/>
          <a:srcRect l="0" t="-844" r="0" b="-844"/>
          <a:stretch/>
        </p:blipFill>
        <p:spPr>
          <a:xfrm>
            <a:off x="457200" y="1486080"/>
            <a:ext cx="189000" cy="171000"/>
          </a:xfrm>
          <a:prstGeom prst="rect">
            <a:avLst/>
          </a:prstGeom>
          <a:ln w="0">
            <a:noFill/>
          </a:ln>
        </p:spPr>
      </p:pic>
      <p:sp>
        <p:nvSpPr>
          <p:cNvPr id="840" name="Text 7"/>
          <p:cNvSpPr/>
          <p:nvPr/>
        </p:nvSpPr>
        <p:spPr>
          <a:xfrm>
            <a:off x="3787920" y="1441440"/>
            <a:ext cx="238356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00" spc="-1" strike="noStrike">
                <a:solidFill>
                  <a:srgbClr val="1f2937"/>
                </a:solidFill>
                <a:latin typeface="Noto Sans KR"/>
                <a:ea typeface="Noto Sans KR"/>
              </a:rPr>
              <a:t>Classification Results DB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841" name="Image 2" descr="preencoded.png"/>
          <p:cNvPicPr/>
          <p:nvPr/>
        </p:nvPicPr>
        <p:blipFill>
          <a:blip r:embed="rId3"/>
          <a:srcRect l="-709" t="0" r="-709" b="0"/>
          <a:stretch/>
        </p:blipFill>
        <p:spPr>
          <a:xfrm>
            <a:off x="457200" y="3676680"/>
            <a:ext cx="151560" cy="171000"/>
          </a:xfrm>
          <a:prstGeom prst="rect">
            <a:avLst/>
          </a:prstGeom>
          <a:ln w="0">
            <a:noFill/>
          </a:ln>
        </p:spPr>
      </p:pic>
      <p:sp>
        <p:nvSpPr>
          <p:cNvPr id="842" name="Shape 8"/>
          <p:cNvSpPr/>
          <p:nvPr/>
        </p:nvSpPr>
        <p:spPr>
          <a:xfrm>
            <a:off x="457200" y="5820120"/>
            <a:ext cx="5485320" cy="303480"/>
          </a:xfrm>
          <a:prstGeom prst="roundRect">
            <a:avLst>
              <a:gd name="adj" fmla="val 37538"/>
            </a:avLst>
          </a:prstGeom>
          <a:solidFill>
            <a:srgbClr val="f3f4f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Shape 9"/>
          <p:cNvSpPr/>
          <p:nvPr/>
        </p:nvSpPr>
        <p:spPr>
          <a:xfrm>
            <a:off x="457200" y="5820120"/>
            <a:ext cx="37440" cy="303480"/>
          </a:xfrm>
          <a:prstGeom prst="rect">
            <a:avLst/>
          </a:prstGeom>
          <a:solidFill>
            <a:srgbClr val="e5e7eb"/>
          </a:solidFill>
          <a:ln w="12700">
            <a:solidFill>
              <a:srgbClr val="e5e7e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Text 10"/>
          <p:cNvSpPr/>
          <p:nvPr/>
        </p:nvSpPr>
        <p:spPr>
          <a:xfrm>
            <a:off x="609840" y="5896080"/>
            <a:ext cx="590508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검증 포인트</a:t>
            </a:r>
            <a:r>
              <a:rPr b="1" lang="en-US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:</a:t>
            </a:r>
            <a:r>
              <a:rPr b="0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분류</a:t>
            </a:r>
            <a:r>
              <a:rPr b="0" lang="en-US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(Inference) → </a:t>
            </a:r>
            <a:r>
              <a:rPr b="0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통신</a:t>
            </a:r>
            <a:r>
              <a:rPr b="0" lang="en-US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(Publish) → DB</a:t>
            </a:r>
            <a:r>
              <a:rPr b="0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저장</a:t>
            </a:r>
            <a:r>
              <a:rPr b="0" lang="en-US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(Archive)</a:t>
            </a:r>
            <a:r>
              <a:rPr b="0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까지 데이터 파이프라인 무결성 확인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45" name="Shape 11"/>
          <p:cNvSpPr/>
          <p:nvPr/>
        </p:nvSpPr>
        <p:spPr>
          <a:xfrm>
            <a:off x="457200" y="1781280"/>
            <a:ext cx="5485320" cy="1694160"/>
          </a:xfrm>
          <a:prstGeom prst="roundRect">
            <a:avLst>
              <a:gd name="adj" fmla="val 2424"/>
            </a:avLst>
          </a:prstGeom>
          <a:solidFill>
            <a:srgbClr val="111827"/>
          </a:solidFill>
          <a:ln w="12700">
            <a:solidFill>
              <a:srgbClr val="3741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Shape 12"/>
          <p:cNvSpPr/>
          <p:nvPr/>
        </p:nvSpPr>
        <p:spPr>
          <a:xfrm>
            <a:off x="504720" y="1828800"/>
            <a:ext cx="5390280" cy="227520"/>
          </a:xfrm>
          <a:prstGeom prst="roundRect">
            <a:avLst>
              <a:gd name="adj" fmla="val 66667"/>
            </a:avLst>
          </a:prstGeom>
          <a:solidFill>
            <a:srgbClr val="1f2937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Shape 13"/>
          <p:cNvSpPr/>
          <p:nvPr/>
        </p:nvSpPr>
        <p:spPr>
          <a:xfrm>
            <a:off x="580680" y="1895400"/>
            <a:ext cx="93960" cy="93960"/>
          </a:xfrm>
          <a:prstGeom prst="roundRect">
            <a:avLst>
              <a:gd name="adj" fmla="val 961534"/>
            </a:avLst>
          </a:prstGeom>
          <a:solidFill>
            <a:srgbClr val="ef4444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Shape 14"/>
          <p:cNvSpPr/>
          <p:nvPr/>
        </p:nvSpPr>
        <p:spPr>
          <a:xfrm>
            <a:off x="733320" y="1895400"/>
            <a:ext cx="93960" cy="93960"/>
          </a:xfrm>
          <a:prstGeom prst="roundRect">
            <a:avLst>
              <a:gd name="adj" fmla="val 961534"/>
            </a:avLst>
          </a:prstGeom>
          <a:solidFill>
            <a:srgbClr val="f59e0b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Shape 15"/>
          <p:cNvSpPr/>
          <p:nvPr/>
        </p:nvSpPr>
        <p:spPr>
          <a:xfrm>
            <a:off x="885960" y="1895400"/>
            <a:ext cx="93960" cy="93960"/>
          </a:xfrm>
          <a:prstGeom prst="roundRect">
            <a:avLst>
              <a:gd name="adj" fmla="val 961534"/>
            </a:avLst>
          </a:prstGeom>
          <a:solidFill>
            <a:srgbClr val="10b981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Shape 16"/>
          <p:cNvSpPr/>
          <p:nvPr/>
        </p:nvSpPr>
        <p:spPr>
          <a:xfrm>
            <a:off x="457200" y="2095920"/>
            <a:ext cx="5485320" cy="2904120"/>
          </a:xfrm>
          <a:prstGeom prst="roundRect">
            <a:avLst>
              <a:gd name="adj" fmla="val 1361"/>
            </a:avLst>
          </a:prstGeom>
          <a:solidFill>
            <a:srgbClr val="edf2f7"/>
          </a:solidFill>
          <a:ln w="25400">
            <a:solidFill>
              <a:srgbClr val="cbd5e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51" name="Image 3" descr="preencoded.png"/>
          <p:cNvPicPr/>
          <p:nvPr/>
        </p:nvPicPr>
        <p:blipFill>
          <a:blip r:embed="rId4"/>
          <a:stretch/>
        </p:blipFill>
        <p:spPr>
          <a:xfrm>
            <a:off x="3054960" y="2523600"/>
            <a:ext cx="285120" cy="285120"/>
          </a:xfrm>
          <a:prstGeom prst="rect">
            <a:avLst/>
          </a:prstGeom>
          <a:ln w="0">
            <a:noFill/>
          </a:ln>
        </p:spPr>
      </p:pic>
      <p:sp>
        <p:nvSpPr>
          <p:cNvPr id="852" name="Text 17"/>
          <p:cNvSpPr/>
          <p:nvPr/>
        </p:nvSpPr>
        <p:spPr>
          <a:xfrm>
            <a:off x="2202840" y="2885760"/>
            <a:ext cx="236808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718096"/>
                </a:solidFill>
                <a:latin typeface="Noto Sans KR"/>
                <a:ea typeface="Noto Sans KR"/>
              </a:rPr>
              <a:t>ROS2 Topic Log </a:t>
            </a:r>
            <a:r>
              <a:rPr b="1" lang="zh-CN" sz="1000" spc="-1" strike="noStrike">
                <a:solidFill>
                  <a:srgbClr val="718096"/>
                </a:solidFill>
                <a:latin typeface="Noto Sans KR"/>
                <a:ea typeface="Noto Sans KR"/>
              </a:rPr>
              <a:t>이미지 삽입 예정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53" name="Text 18"/>
          <p:cNvSpPr/>
          <p:nvPr/>
        </p:nvSpPr>
        <p:spPr>
          <a:xfrm>
            <a:off x="2159640" y="3114360"/>
            <a:ext cx="247068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718096"/>
                </a:solidFill>
                <a:latin typeface="Noto Sans KR"/>
                <a:ea typeface="Noto Sans KR"/>
              </a:rPr>
              <a:t>PUBLISH /apple/grade: A/B/C (conf=...)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854" name="Image 4" descr="preencoded.png"/>
          <p:cNvPicPr/>
          <p:nvPr/>
        </p:nvPicPr>
        <p:blipFill>
          <a:blip r:embed="rId5"/>
          <a:stretch/>
        </p:blipFill>
        <p:spPr>
          <a:xfrm>
            <a:off x="3054960" y="4448520"/>
            <a:ext cx="285120" cy="285120"/>
          </a:xfrm>
          <a:prstGeom prst="rect">
            <a:avLst/>
          </a:prstGeom>
          <a:ln w="0">
            <a:noFill/>
          </a:ln>
        </p:spPr>
      </p:pic>
      <p:sp>
        <p:nvSpPr>
          <p:cNvPr id="855" name="Text 21"/>
          <p:cNvSpPr/>
          <p:nvPr/>
        </p:nvSpPr>
        <p:spPr>
          <a:xfrm>
            <a:off x="2336400" y="4809600"/>
            <a:ext cx="21715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718096"/>
                </a:solidFill>
                <a:latin typeface="Noto Sans KR"/>
                <a:ea typeface="Noto Sans KR"/>
              </a:rPr>
              <a:t>DB </a:t>
            </a:r>
            <a:r>
              <a:rPr b="1" lang="zh-CN" sz="1000" spc="-1" strike="noStrike">
                <a:solidFill>
                  <a:srgbClr val="718096"/>
                </a:solidFill>
                <a:latin typeface="Noto Sans KR"/>
                <a:ea typeface="Noto Sans KR"/>
              </a:rPr>
              <a:t>누적 카운트 화면 삽입 예정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56" name="Shape 23"/>
          <p:cNvSpPr/>
          <p:nvPr/>
        </p:nvSpPr>
        <p:spPr>
          <a:xfrm>
            <a:off x="6242760" y="1438200"/>
            <a:ext cx="5494320" cy="4685400"/>
          </a:xfrm>
          <a:prstGeom prst="roundRect">
            <a:avLst>
              <a:gd name="adj" fmla="val 476"/>
            </a:avLst>
          </a:prstGeom>
          <a:solidFill>
            <a:srgbClr val="ffffff">
              <a:alpha val="60000"/>
            </a:srgbClr>
          </a:solidFill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Shape 24"/>
          <p:cNvSpPr/>
          <p:nvPr/>
        </p:nvSpPr>
        <p:spPr>
          <a:xfrm>
            <a:off x="10304280" y="1561680"/>
            <a:ext cx="1432800" cy="189000"/>
          </a:xfrm>
          <a:prstGeom prst="roundRect">
            <a:avLst>
              <a:gd name="adj" fmla="val 96154"/>
            </a:avLst>
          </a:prstGeom>
          <a:solidFill>
            <a:srgbClr val="1f2937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Text 25"/>
          <p:cNvSpPr/>
          <p:nvPr/>
        </p:nvSpPr>
        <p:spPr>
          <a:xfrm>
            <a:off x="10380240" y="1571760"/>
            <a:ext cx="135684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38" strike="noStrike">
                <a:solidFill>
                  <a:srgbClr val="ffffff"/>
                </a:solidFill>
                <a:latin typeface="Noto Sans KR"/>
                <a:ea typeface="Noto Sans KR"/>
              </a:rPr>
              <a:t>SUB_PUB.PY FLOW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59" name="Shape 26"/>
          <p:cNvSpPr/>
          <p:nvPr/>
        </p:nvSpPr>
        <p:spPr>
          <a:xfrm>
            <a:off x="8979480" y="2461680"/>
            <a:ext cx="18000" cy="132480"/>
          </a:xfrm>
          <a:prstGeom prst="rect">
            <a:avLst/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Shape 27"/>
          <p:cNvSpPr/>
          <p:nvPr/>
        </p:nvSpPr>
        <p:spPr>
          <a:xfrm>
            <a:off x="8979480" y="3322080"/>
            <a:ext cx="18000" cy="132480"/>
          </a:xfrm>
          <a:prstGeom prst="rect">
            <a:avLst/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Shape 28"/>
          <p:cNvSpPr/>
          <p:nvPr/>
        </p:nvSpPr>
        <p:spPr>
          <a:xfrm>
            <a:off x="8979480" y="4183560"/>
            <a:ext cx="18000" cy="132480"/>
          </a:xfrm>
          <a:prstGeom prst="rect">
            <a:avLst/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Shape 29"/>
          <p:cNvSpPr/>
          <p:nvPr/>
        </p:nvSpPr>
        <p:spPr>
          <a:xfrm>
            <a:off x="8979480" y="5078520"/>
            <a:ext cx="18000" cy="132480"/>
          </a:xfrm>
          <a:prstGeom prst="rect">
            <a:avLst/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Shape 30"/>
          <p:cNvSpPr/>
          <p:nvPr/>
        </p:nvSpPr>
        <p:spPr>
          <a:xfrm>
            <a:off x="6442920" y="1790280"/>
            <a:ext cx="5094720" cy="579600"/>
          </a:xfrm>
          <a:prstGeom prst="roundRect">
            <a:avLst>
              <a:gd name="adj" fmla="val 20653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64" name="Shape 31"/>
          <p:cNvSpPr/>
          <p:nvPr/>
        </p:nvSpPr>
        <p:spPr>
          <a:xfrm>
            <a:off x="6442920" y="1790280"/>
            <a:ext cx="37440" cy="579600"/>
          </a:xfrm>
          <a:prstGeom prst="rect">
            <a:avLst/>
          </a:prstGeom>
          <a:solidFill>
            <a:srgbClr val="f59e0b"/>
          </a:solidFill>
          <a:ln w="12700">
            <a:solidFill>
              <a:srgbClr val="f59e0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Shape 32"/>
          <p:cNvSpPr/>
          <p:nvPr/>
        </p:nvSpPr>
        <p:spPr>
          <a:xfrm>
            <a:off x="6633000" y="1927440"/>
            <a:ext cx="303480" cy="303480"/>
          </a:xfrm>
          <a:prstGeom prst="roundRect">
            <a:avLst>
              <a:gd name="adj" fmla="val 300300"/>
            </a:avLst>
          </a:prstGeom>
          <a:solidFill>
            <a:srgbClr val="1f2937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Text 33"/>
          <p:cNvSpPr/>
          <p:nvPr/>
        </p:nvSpPr>
        <p:spPr>
          <a:xfrm>
            <a:off x="6746400" y="1985040"/>
            <a:ext cx="1616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1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67" name="Text 34"/>
          <p:cNvSpPr/>
          <p:nvPr/>
        </p:nvSpPr>
        <p:spPr>
          <a:xfrm>
            <a:off x="7090200" y="1891800"/>
            <a:ext cx="138960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111827"/>
                </a:solidFill>
                <a:latin typeface="Noto Sans KR"/>
                <a:ea typeface="Noto Sans KR"/>
              </a:rPr>
              <a:t>Image Subscribe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68" name="Text 35"/>
          <p:cNvSpPr/>
          <p:nvPr/>
        </p:nvSpPr>
        <p:spPr>
          <a:xfrm>
            <a:off x="7090200" y="2082240"/>
            <a:ext cx="156348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Isaac Sim </a:t>
            </a: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/rgb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토픽 수신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69" name="Shape 36"/>
          <p:cNvSpPr/>
          <p:nvPr/>
        </p:nvSpPr>
        <p:spPr>
          <a:xfrm>
            <a:off x="6442920" y="2686680"/>
            <a:ext cx="5094720" cy="551160"/>
          </a:xfrm>
          <a:prstGeom prst="roundRect">
            <a:avLst>
              <a:gd name="adj" fmla="val 22836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70" name="Shape 37"/>
          <p:cNvSpPr/>
          <p:nvPr/>
        </p:nvSpPr>
        <p:spPr>
          <a:xfrm>
            <a:off x="6442920" y="2686680"/>
            <a:ext cx="37440" cy="551160"/>
          </a:xfrm>
          <a:prstGeom prst="rect">
            <a:avLst/>
          </a:prstGeom>
          <a:solidFill>
            <a:srgbClr val="f59e0b"/>
          </a:solidFill>
          <a:ln w="12700">
            <a:solidFill>
              <a:srgbClr val="f59e0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Shape 38"/>
          <p:cNvSpPr/>
          <p:nvPr/>
        </p:nvSpPr>
        <p:spPr>
          <a:xfrm>
            <a:off x="6633000" y="2806200"/>
            <a:ext cx="303480" cy="303480"/>
          </a:xfrm>
          <a:prstGeom prst="roundRect">
            <a:avLst>
              <a:gd name="adj" fmla="val 300300"/>
            </a:avLst>
          </a:prstGeom>
          <a:solidFill>
            <a:srgbClr val="4b5563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Text 39"/>
          <p:cNvSpPr/>
          <p:nvPr/>
        </p:nvSpPr>
        <p:spPr>
          <a:xfrm>
            <a:off x="6746400" y="2863080"/>
            <a:ext cx="1616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73" name="Text 40"/>
          <p:cNvSpPr/>
          <p:nvPr/>
        </p:nvSpPr>
        <p:spPr>
          <a:xfrm>
            <a:off x="7090200" y="2787120"/>
            <a:ext cx="17791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111827"/>
                </a:solidFill>
                <a:latin typeface="Noto Sans KR"/>
                <a:ea typeface="Noto Sans KR"/>
              </a:rPr>
              <a:t>YOLO Object Detection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74" name="Text 41"/>
          <p:cNvSpPr/>
          <p:nvPr/>
        </p:nvSpPr>
        <p:spPr>
          <a:xfrm>
            <a:off x="7090200" y="2977200"/>
            <a:ext cx="173268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객체 탐지 및 좌표 추출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75" name="Shape 42"/>
          <p:cNvSpPr/>
          <p:nvPr/>
        </p:nvSpPr>
        <p:spPr>
          <a:xfrm>
            <a:off x="6442920" y="3547080"/>
            <a:ext cx="5094720" cy="551160"/>
          </a:xfrm>
          <a:prstGeom prst="roundRect">
            <a:avLst>
              <a:gd name="adj" fmla="val 22836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76" name="Shape 43"/>
          <p:cNvSpPr/>
          <p:nvPr/>
        </p:nvSpPr>
        <p:spPr>
          <a:xfrm>
            <a:off x="6442920" y="3547080"/>
            <a:ext cx="37440" cy="551160"/>
          </a:xfrm>
          <a:prstGeom prst="rect">
            <a:avLst/>
          </a:prstGeom>
          <a:solidFill>
            <a:srgbClr val="f59e0b"/>
          </a:solidFill>
          <a:ln w="12700">
            <a:solidFill>
              <a:srgbClr val="f59e0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Text 44"/>
          <p:cNvSpPr/>
          <p:nvPr/>
        </p:nvSpPr>
        <p:spPr>
          <a:xfrm>
            <a:off x="6746400" y="3724200"/>
            <a:ext cx="1616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Noto Sans KR"/>
                <a:ea typeface="Noto Sans KR"/>
              </a:rPr>
              <a:t>3</a:t>
            </a:r>
            <a:r>
              <a:rPr b="1" lang="en-US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3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78" name="Text 45"/>
          <p:cNvSpPr/>
          <p:nvPr/>
        </p:nvSpPr>
        <p:spPr>
          <a:xfrm>
            <a:off x="7090200" y="3648600"/>
            <a:ext cx="158076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111827"/>
                </a:solidFill>
                <a:latin typeface="Noto Sans KR"/>
                <a:ea typeface="Noto Sans KR"/>
              </a:rPr>
              <a:t>CNN Classification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79" name="Text 46"/>
          <p:cNvSpPr/>
          <p:nvPr/>
        </p:nvSpPr>
        <p:spPr>
          <a:xfrm>
            <a:off x="7090200" y="3838680"/>
            <a:ext cx="179028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Crop 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이미지 추론 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(A/B/C 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등급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)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80" name="Shape 47"/>
          <p:cNvSpPr/>
          <p:nvPr/>
        </p:nvSpPr>
        <p:spPr>
          <a:xfrm>
            <a:off x="6442920" y="4408200"/>
            <a:ext cx="5094720" cy="579600"/>
          </a:xfrm>
          <a:prstGeom prst="roundRect">
            <a:avLst>
              <a:gd name="adj" fmla="val 20653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81" name="Shape 48"/>
          <p:cNvSpPr/>
          <p:nvPr/>
        </p:nvSpPr>
        <p:spPr>
          <a:xfrm>
            <a:off x="6442920" y="4408200"/>
            <a:ext cx="37440" cy="579600"/>
          </a:xfrm>
          <a:prstGeom prst="rect">
            <a:avLst/>
          </a:prstGeom>
          <a:solidFill>
            <a:srgbClr val="f59e0b"/>
          </a:solidFill>
          <a:ln w="12700">
            <a:solidFill>
              <a:srgbClr val="f59e0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Shape 49"/>
          <p:cNvSpPr/>
          <p:nvPr/>
        </p:nvSpPr>
        <p:spPr>
          <a:xfrm>
            <a:off x="6633000" y="4545360"/>
            <a:ext cx="303480" cy="303480"/>
          </a:xfrm>
          <a:prstGeom prst="roundRect">
            <a:avLst>
              <a:gd name="adj" fmla="val 300300"/>
            </a:avLst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Text 50"/>
          <p:cNvSpPr/>
          <p:nvPr/>
        </p:nvSpPr>
        <p:spPr>
          <a:xfrm>
            <a:off x="6746400" y="4602240"/>
            <a:ext cx="1616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4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84" name="Text 51"/>
          <p:cNvSpPr/>
          <p:nvPr/>
        </p:nvSpPr>
        <p:spPr>
          <a:xfrm>
            <a:off x="7090200" y="4509000"/>
            <a:ext cx="18187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111827"/>
                </a:solidFill>
                <a:latin typeface="Noto Sans KR"/>
                <a:ea typeface="Noto Sans KR"/>
              </a:rPr>
              <a:t>Publish Grade Topic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85" name="Text 52"/>
          <p:cNvSpPr/>
          <p:nvPr/>
        </p:nvSpPr>
        <p:spPr>
          <a:xfrm>
            <a:off x="7090200" y="4700160"/>
            <a:ext cx="200340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/apple/grade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발행 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(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로봇 제어용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)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86" name="Shape 53"/>
          <p:cNvSpPr/>
          <p:nvPr/>
        </p:nvSpPr>
        <p:spPr>
          <a:xfrm>
            <a:off x="6442920" y="5303520"/>
            <a:ext cx="5094720" cy="551160"/>
          </a:xfrm>
          <a:prstGeom prst="roundRect">
            <a:avLst>
              <a:gd name="adj" fmla="val 22836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87" name="Shape 54"/>
          <p:cNvSpPr/>
          <p:nvPr/>
        </p:nvSpPr>
        <p:spPr>
          <a:xfrm>
            <a:off x="6442920" y="5303520"/>
            <a:ext cx="37440" cy="551160"/>
          </a:xfrm>
          <a:prstGeom prst="rect">
            <a:avLst/>
          </a:prstGeom>
          <a:solidFill>
            <a:srgbClr val="059669"/>
          </a:solidFill>
          <a:ln w="12700">
            <a:solidFill>
              <a:srgbClr val="059669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Shape 55"/>
          <p:cNvSpPr/>
          <p:nvPr/>
        </p:nvSpPr>
        <p:spPr>
          <a:xfrm>
            <a:off x="6633000" y="5423400"/>
            <a:ext cx="303480" cy="303480"/>
          </a:xfrm>
          <a:prstGeom prst="roundRect">
            <a:avLst>
              <a:gd name="adj" fmla="val 300300"/>
            </a:avLst>
          </a:prstGeom>
          <a:solidFill>
            <a:srgbClr val="059669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Text 56"/>
          <p:cNvSpPr/>
          <p:nvPr/>
        </p:nvSpPr>
        <p:spPr>
          <a:xfrm>
            <a:off x="6746400" y="5481000"/>
            <a:ext cx="1616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5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90" name="Text 57"/>
          <p:cNvSpPr/>
          <p:nvPr/>
        </p:nvSpPr>
        <p:spPr>
          <a:xfrm>
            <a:off x="7090200" y="5403960"/>
            <a:ext cx="19238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111827"/>
                </a:solidFill>
                <a:latin typeface="Noto Sans KR"/>
                <a:ea typeface="Noto Sans KR"/>
              </a:rPr>
              <a:t>DB Accumulation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91" name="Text 58"/>
          <p:cNvSpPr/>
          <p:nvPr/>
        </p:nvSpPr>
        <p:spPr>
          <a:xfrm>
            <a:off x="7090200" y="5595120"/>
            <a:ext cx="224568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결과 카운트 저장 및 대시보드 업데이트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92" name="Shape 59"/>
          <p:cNvSpPr/>
          <p:nvPr/>
        </p:nvSpPr>
        <p:spPr>
          <a:xfrm>
            <a:off x="457200" y="6124680"/>
            <a:ext cx="11276280" cy="7920"/>
          </a:xfrm>
          <a:prstGeom prst="rect">
            <a:avLst/>
          </a:prstGeom>
          <a:solidFill>
            <a:srgbClr val="e5e7eb"/>
          </a:solidFill>
          <a:ln w="12700">
            <a:solidFill>
              <a:srgbClr val="e5e7e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93" name="그림 69" descr="텍스트, 스크린샷, 메뉴, 폰트이(가) 표시된 사진&#10;&#10;AI 생성 콘텐츠는 정확하지 않을 수 있습니다."/>
          <p:cNvPicPr/>
          <p:nvPr/>
        </p:nvPicPr>
        <p:blipFill>
          <a:blip r:embed="rId6"/>
          <a:stretch/>
        </p:blipFill>
        <p:spPr>
          <a:xfrm>
            <a:off x="463320" y="2086200"/>
            <a:ext cx="5480280" cy="2913480"/>
          </a:xfrm>
          <a:prstGeom prst="rect">
            <a:avLst/>
          </a:prstGeom>
          <a:ln w="0">
            <a:noFill/>
          </a:ln>
        </p:spPr>
      </p:pic>
      <p:sp>
        <p:nvSpPr>
          <p:cNvPr id="894" name="Shape 38"/>
          <p:cNvSpPr/>
          <p:nvPr/>
        </p:nvSpPr>
        <p:spPr>
          <a:xfrm>
            <a:off x="6638400" y="3656880"/>
            <a:ext cx="303480" cy="303480"/>
          </a:xfrm>
          <a:prstGeom prst="roundRect">
            <a:avLst>
              <a:gd name="adj" fmla="val 300300"/>
            </a:avLst>
          </a:prstGeom>
          <a:solidFill>
            <a:schemeClr val="bg2">
              <a:lumMod val="50000"/>
            </a:schemeClr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Text 39"/>
          <p:cNvSpPr/>
          <p:nvPr/>
        </p:nvSpPr>
        <p:spPr>
          <a:xfrm>
            <a:off x="6751800" y="3713400"/>
            <a:ext cx="1616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3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0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333333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Shape 1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f9f7f2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Shape 2"/>
          <p:cNvSpPr/>
          <p:nvPr/>
        </p:nvSpPr>
        <p:spPr>
          <a:xfrm>
            <a:off x="457200" y="1266480"/>
            <a:ext cx="11276280" cy="1800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Text 3"/>
          <p:cNvSpPr/>
          <p:nvPr/>
        </p:nvSpPr>
        <p:spPr>
          <a:xfrm>
            <a:off x="666720" y="457200"/>
            <a:ext cx="303840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97" strike="noStrike">
                <a:solidFill>
                  <a:srgbClr val="1f2937"/>
                </a:solidFill>
                <a:latin typeface="Noto Sans KR"/>
                <a:ea typeface="Noto Sans KR"/>
              </a:rPr>
              <a:t>System Architecture &amp; Workflow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900" name="Image 0" descr="preencoded.png"/>
          <p:cNvPicPr/>
          <p:nvPr/>
        </p:nvPicPr>
        <p:blipFill>
          <a:blip r:embed="rId1"/>
          <a:srcRect l="-7258" t="0" r="-7258" b="0"/>
          <a:stretch/>
        </p:blipFill>
        <p:spPr>
          <a:xfrm>
            <a:off x="457200" y="485640"/>
            <a:ext cx="132480" cy="132480"/>
          </a:xfrm>
          <a:prstGeom prst="rect">
            <a:avLst/>
          </a:prstGeom>
          <a:ln w="0">
            <a:noFill/>
          </a:ln>
        </p:spPr>
      </p:pic>
      <p:sp>
        <p:nvSpPr>
          <p:cNvPr id="901" name="Text 4"/>
          <p:cNvSpPr/>
          <p:nvPr/>
        </p:nvSpPr>
        <p:spPr>
          <a:xfrm>
            <a:off x="457200" y="685800"/>
            <a:ext cx="4687200" cy="42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700" spc="-69" strike="noStrike">
                <a:solidFill>
                  <a:srgbClr val="111827"/>
                </a:solidFill>
                <a:latin typeface="Noto Sans KR"/>
                <a:ea typeface="Noto Sans KR"/>
              </a:rPr>
              <a:t>핵심 기술 및 코드 흐름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902" name="Text 5"/>
          <p:cNvSpPr/>
          <p:nvPr/>
        </p:nvSpPr>
        <p:spPr>
          <a:xfrm>
            <a:off x="8905320" y="923400"/>
            <a:ext cx="283248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6b7280"/>
                </a:solidFill>
                <a:latin typeface="ui-monospace"/>
                <a:ea typeface="ui-monospace"/>
              </a:rPr>
              <a:t>sub_pub.py / train_resnet50_abc.py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03" name="Shape 6"/>
          <p:cNvSpPr/>
          <p:nvPr/>
        </p:nvSpPr>
        <p:spPr>
          <a:xfrm>
            <a:off x="457200" y="1514160"/>
            <a:ext cx="37440" cy="303480"/>
          </a:xfrm>
          <a:prstGeom prst="rect">
            <a:avLst/>
          </a:prstGeom>
          <a:solidFill>
            <a:srgbClr val="1f2937"/>
          </a:solidFill>
          <a:ln w="12700">
            <a:solidFill>
              <a:srgbClr val="1f2937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Text 7"/>
          <p:cNvSpPr/>
          <p:nvPr/>
        </p:nvSpPr>
        <p:spPr>
          <a:xfrm>
            <a:off x="648360" y="1514160"/>
            <a:ext cx="5371200" cy="304200"/>
          </a:xfrm>
          <a:prstGeom prst="rect">
            <a:avLst/>
          </a:prstGeom>
          <a:noFill/>
          <a:ln w="0">
            <a:solidFill>
              <a:srgbClr val="ffffff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1f2937"/>
                </a:solidFill>
                <a:latin typeface="Noto Sans KR"/>
                <a:ea typeface="Noto Sans KR"/>
              </a:rPr>
              <a:t>Core Logic Details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5" name="Shape 8"/>
          <p:cNvSpPr/>
          <p:nvPr/>
        </p:nvSpPr>
        <p:spPr>
          <a:xfrm>
            <a:off x="457200" y="2048400"/>
            <a:ext cx="5446800" cy="1122840"/>
          </a:xfrm>
          <a:prstGeom prst="roundRect">
            <a:avLst>
              <a:gd name="adj" fmla="val 5516"/>
            </a:avLst>
          </a:prstGeom>
          <a:solidFill>
            <a:srgbClr val="ffffff">
              <a:alpha val="70000"/>
            </a:srgbClr>
          </a:solidFill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Shape 9"/>
          <p:cNvSpPr/>
          <p:nvPr/>
        </p:nvSpPr>
        <p:spPr>
          <a:xfrm>
            <a:off x="619200" y="2210040"/>
            <a:ext cx="266040" cy="266040"/>
          </a:xfrm>
          <a:prstGeom prst="roundRect">
            <a:avLst>
              <a:gd name="adj" fmla="val 48924"/>
            </a:avLst>
          </a:prstGeom>
          <a:solidFill>
            <a:srgbClr val="1f2937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07" name="Image 1" descr="preencoded.png"/>
          <p:cNvPicPr/>
          <p:nvPr/>
        </p:nvPicPr>
        <p:blipFill>
          <a:blip r:embed="rId2"/>
          <a:srcRect l="-2703" t="0" r="-2703" b="0"/>
          <a:stretch/>
        </p:blipFill>
        <p:spPr>
          <a:xfrm>
            <a:off x="700560" y="2286000"/>
            <a:ext cx="104040" cy="113400"/>
          </a:xfrm>
          <a:prstGeom prst="rect">
            <a:avLst/>
          </a:prstGeom>
          <a:ln w="0">
            <a:noFill/>
          </a:ln>
        </p:spPr>
      </p:pic>
      <p:sp>
        <p:nvSpPr>
          <p:cNvPr id="908" name="Text 10"/>
          <p:cNvSpPr/>
          <p:nvPr/>
        </p:nvSpPr>
        <p:spPr>
          <a:xfrm>
            <a:off x="1000440" y="2210040"/>
            <a:ext cx="19749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300" spc="-1" strike="noStrike">
                <a:solidFill>
                  <a:srgbClr val="1f2937"/>
                </a:solidFill>
                <a:latin typeface="Noto Sans KR"/>
                <a:ea typeface="Noto Sans KR"/>
              </a:rPr>
              <a:t>데이터셋 구축 및 학습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909" name="Text 11"/>
          <p:cNvSpPr/>
          <p:nvPr/>
        </p:nvSpPr>
        <p:spPr>
          <a:xfrm>
            <a:off x="619200" y="2514600"/>
            <a:ext cx="520020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YOLOv8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로 객체</a:t>
            </a: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(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사과</a:t>
            </a: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)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를 자동 감지하여 이미지를 저장하고</a:t>
            </a: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, </a:t>
            </a:r>
            <a:r>
              <a:rPr b="1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train_resnet50_abc.py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에서 </a:t>
            </a: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CNN 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모델을 학습시켜 </a:t>
            </a: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Best 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가중치 생성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10" name="Shape 12"/>
          <p:cNvSpPr/>
          <p:nvPr/>
        </p:nvSpPr>
        <p:spPr>
          <a:xfrm>
            <a:off x="457200" y="3357720"/>
            <a:ext cx="5446800" cy="1122840"/>
          </a:xfrm>
          <a:prstGeom prst="roundRect">
            <a:avLst>
              <a:gd name="adj" fmla="val 5516"/>
            </a:avLst>
          </a:prstGeom>
          <a:solidFill>
            <a:srgbClr val="ffffff">
              <a:alpha val="70000"/>
            </a:srgbClr>
          </a:solidFill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11" name="Image 2" descr="preencoded.png"/>
          <p:cNvPicPr/>
          <p:nvPr/>
        </p:nvPicPr>
        <p:blipFill>
          <a:blip r:embed="rId3"/>
          <a:stretch/>
        </p:blipFill>
        <p:spPr>
          <a:xfrm>
            <a:off x="681120" y="3596400"/>
            <a:ext cx="141480" cy="113400"/>
          </a:xfrm>
          <a:prstGeom prst="rect">
            <a:avLst/>
          </a:prstGeom>
          <a:ln w="0">
            <a:noFill/>
          </a:ln>
        </p:spPr>
      </p:pic>
      <p:sp>
        <p:nvSpPr>
          <p:cNvPr id="912" name="Text 13"/>
          <p:cNvSpPr/>
          <p:nvPr/>
        </p:nvSpPr>
        <p:spPr>
          <a:xfrm>
            <a:off x="1000440" y="3519360"/>
            <a:ext cx="296964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00" spc="-1" strike="noStrike">
                <a:solidFill>
                  <a:srgbClr val="1f2937"/>
                </a:solidFill>
                <a:latin typeface="Noto Sans KR"/>
                <a:ea typeface="Noto Sans KR"/>
              </a:rPr>
              <a:t>ROS2 </a:t>
            </a:r>
            <a:r>
              <a:rPr b="1" lang="zh-CN" sz="1300" spc="-1" strike="noStrike">
                <a:solidFill>
                  <a:srgbClr val="1f2937"/>
                </a:solidFill>
                <a:latin typeface="Noto Sans KR"/>
                <a:ea typeface="Noto Sans KR"/>
              </a:rPr>
              <a:t>통신 브리지 </a:t>
            </a:r>
            <a:r>
              <a:rPr b="1" lang="en-US" sz="1300" spc="-1" strike="noStrike">
                <a:solidFill>
                  <a:srgbClr val="1f2937"/>
                </a:solidFill>
                <a:latin typeface="Noto Sans KR"/>
                <a:ea typeface="Noto Sans KR"/>
              </a:rPr>
              <a:t>(sub_pub.py)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913" name="Text 14"/>
          <p:cNvSpPr/>
          <p:nvPr/>
        </p:nvSpPr>
        <p:spPr>
          <a:xfrm>
            <a:off x="619200" y="3825000"/>
            <a:ext cx="520020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Isaac Sim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에서 전송하는 </a:t>
            </a:r>
            <a:r>
              <a:rPr b="1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/rgb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토픽을 구독</a:t>
            </a: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(Sub)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하고</a:t>
            </a: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, 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분류 결과를 </a:t>
            </a:r>
            <a:r>
              <a:rPr b="1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/apple/grade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토픽으로 발행</a:t>
            </a: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(Pub)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하여 시뮬레이션 제어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14" name="Shape 15"/>
          <p:cNvSpPr/>
          <p:nvPr/>
        </p:nvSpPr>
        <p:spPr>
          <a:xfrm>
            <a:off x="457200" y="4668120"/>
            <a:ext cx="5446800" cy="1103400"/>
          </a:xfrm>
          <a:prstGeom prst="roundRect">
            <a:avLst>
              <a:gd name="adj" fmla="val 5709"/>
            </a:avLst>
          </a:prstGeom>
          <a:solidFill>
            <a:srgbClr val="ffffff">
              <a:alpha val="70000"/>
            </a:srgbClr>
          </a:solidFill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Shape 16"/>
          <p:cNvSpPr/>
          <p:nvPr/>
        </p:nvSpPr>
        <p:spPr>
          <a:xfrm>
            <a:off x="619200" y="4829760"/>
            <a:ext cx="266040" cy="266040"/>
          </a:xfrm>
          <a:prstGeom prst="roundRect">
            <a:avLst>
              <a:gd name="adj" fmla="val 48924"/>
            </a:avLst>
          </a:prstGeom>
          <a:solidFill>
            <a:srgbClr val="4b5563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16" name="Image 3" descr="preencoded.png"/>
          <p:cNvPicPr/>
          <p:nvPr/>
        </p:nvPicPr>
        <p:blipFill>
          <a:blip r:embed="rId4"/>
          <a:stretch/>
        </p:blipFill>
        <p:spPr>
          <a:xfrm>
            <a:off x="694800" y="4906800"/>
            <a:ext cx="113400" cy="113400"/>
          </a:xfrm>
          <a:prstGeom prst="rect">
            <a:avLst/>
          </a:prstGeom>
          <a:ln w="0">
            <a:noFill/>
          </a:ln>
        </p:spPr>
      </p:pic>
      <p:sp>
        <p:nvSpPr>
          <p:cNvPr id="917" name="Text 17"/>
          <p:cNvSpPr/>
          <p:nvPr/>
        </p:nvSpPr>
        <p:spPr>
          <a:xfrm>
            <a:off x="1000440" y="4829760"/>
            <a:ext cx="26517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00" spc="-1" strike="noStrike">
                <a:solidFill>
                  <a:srgbClr val="1f2937"/>
                </a:solidFill>
                <a:latin typeface="Noto Sans KR"/>
                <a:ea typeface="Noto Sans KR"/>
              </a:rPr>
              <a:t>Hybrid Inference (2-Stage)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918" name="Text 18"/>
          <p:cNvSpPr/>
          <p:nvPr/>
        </p:nvSpPr>
        <p:spPr>
          <a:xfrm>
            <a:off x="619200" y="5135400"/>
            <a:ext cx="5810040" cy="4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1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단계 </a:t>
            </a: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: </a:t>
            </a:r>
            <a:r>
              <a:rPr b="1" lang="en-US" sz="1000" spc="-1" strike="noStrike">
                <a:solidFill>
                  <a:srgbClr val="111827"/>
                </a:solidFill>
                <a:latin typeface="Noto Sans KR"/>
                <a:ea typeface="Noto Sans KR"/>
              </a:rPr>
              <a:t>YOLO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가 이미지 내 사과 위치</a:t>
            </a: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(BBox) 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탐지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2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단계 </a:t>
            </a: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: </a:t>
            </a:r>
            <a:r>
              <a:rPr b="1" lang="en-US" sz="1000" spc="-1" strike="noStrike">
                <a:solidFill>
                  <a:srgbClr val="111827"/>
                </a:solidFill>
                <a:latin typeface="Noto Sans KR"/>
                <a:ea typeface="Noto Sans KR"/>
              </a:rPr>
              <a:t>ResNet50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이 </a:t>
            </a: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A/B/C 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등급 정밀 분류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19" name="Shape 19"/>
          <p:cNvSpPr/>
          <p:nvPr/>
        </p:nvSpPr>
        <p:spPr>
          <a:xfrm>
            <a:off x="457200" y="5959080"/>
            <a:ext cx="5446800" cy="803520"/>
          </a:xfrm>
          <a:prstGeom prst="roundRect">
            <a:avLst>
              <a:gd name="adj" fmla="val 5907"/>
            </a:avLst>
          </a:prstGeom>
          <a:solidFill>
            <a:srgbClr val="ffffff">
              <a:alpha val="70000"/>
            </a:srgbClr>
          </a:solidFill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Shape 20"/>
          <p:cNvSpPr/>
          <p:nvPr/>
        </p:nvSpPr>
        <p:spPr>
          <a:xfrm>
            <a:off x="619200" y="6121080"/>
            <a:ext cx="266040" cy="266040"/>
          </a:xfrm>
          <a:prstGeom prst="roundRect">
            <a:avLst>
              <a:gd name="adj" fmla="val 48924"/>
            </a:avLst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21" name="Image 4" descr="preencoded.png"/>
          <p:cNvPicPr/>
          <p:nvPr/>
        </p:nvPicPr>
        <p:blipFill>
          <a:blip r:embed="rId5"/>
          <a:stretch/>
        </p:blipFill>
        <p:spPr>
          <a:xfrm>
            <a:off x="681120" y="6197040"/>
            <a:ext cx="141480" cy="113400"/>
          </a:xfrm>
          <a:prstGeom prst="rect">
            <a:avLst/>
          </a:prstGeom>
          <a:ln w="0">
            <a:noFill/>
          </a:ln>
        </p:spPr>
      </p:pic>
      <p:sp>
        <p:nvSpPr>
          <p:cNvPr id="922" name="Text 21"/>
          <p:cNvSpPr/>
          <p:nvPr/>
        </p:nvSpPr>
        <p:spPr>
          <a:xfrm>
            <a:off x="1000440" y="6121080"/>
            <a:ext cx="179208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300" spc="-1" strike="noStrike">
                <a:solidFill>
                  <a:srgbClr val="1f2937"/>
                </a:solidFill>
                <a:latin typeface="Noto Sans KR"/>
                <a:ea typeface="Noto Sans KR"/>
              </a:rPr>
              <a:t>분류 기반 로봇 제어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923" name="Text 22"/>
          <p:cNvSpPr/>
          <p:nvPr/>
        </p:nvSpPr>
        <p:spPr>
          <a:xfrm>
            <a:off x="619200" y="6425640"/>
            <a:ext cx="57812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판정된 등급</a:t>
            </a: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(A/C)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은</a:t>
            </a:r>
            <a:r>
              <a:rPr b="0" lang="en-US" sz="800" spc="-1" strike="noStrike">
                <a:solidFill>
                  <a:srgbClr val="000000"/>
                </a:solidFill>
                <a:latin typeface="Courier New"/>
                <a:ea typeface="Courier New"/>
              </a:rPr>
              <a:t>Pick &amp; Place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수행</a:t>
            </a: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, B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등급은 통과</a:t>
            </a: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(Pass)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시키는 로직을 물리 엔진에 실시간 반영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24" name="Shape 23"/>
          <p:cNvSpPr/>
          <p:nvPr/>
        </p:nvSpPr>
        <p:spPr>
          <a:xfrm>
            <a:off x="6279120" y="1476720"/>
            <a:ext cx="5456880" cy="5332680"/>
          </a:xfrm>
          <a:prstGeom prst="roundRect">
            <a:avLst>
              <a:gd name="adj" fmla="val 351"/>
            </a:avLst>
          </a:prstGeom>
          <a:solidFill>
            <a:srgbClr val="f3f4f6">
              <a:alpha val="60000"/>
            </a:srgbClr>
          </a:solidFill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Shape 24"/>
          <p:cNvSpPr/>
          <p:nvPr/>
        </p:nvSpPr>
        <p:spPr>
          <a:xfrm>
            <a:off x="10345680" y="1521000"/>
            <a:ext cx="1256400" cy="208440"/>
          </a:xfrm>
          <a:prstGeom prst="roundRect">
            <a:avLst>
              <a:gd name="adj" fmla="val 79396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Text 25"/>
          <p:cNvSpPr/>
          <p:nvPr/>
        </p:nvSpPr>
        <p:spPr>
          <a:xfrm>
            <a:off x="10440720" y="1566000"/>
            <a:ext cx="129528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38" strike="noStrike">
                <a:solidFill>
                  <a:srgbClr val="1f2937"/>
                </a:solidFill>
                <a:latin typeface="Noto Sans KR"/>
                <a:ea typeface="Noto Sans KR"/>
              </a:rPr>
              <a:t>EXECUTION FLOW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27" name="Shape 26"/>
          <p:cNvSpPr/>
          <p:nvPr/>
        </p:nvSpPr>
        <p:spPr>
          <a:xfrm>
            <a:off x="8997840" y="2557440"/>
            <a:ext cx="18000" cy="151560"/>
          </a:xfrm>
          <a:prstGeom prst="rect">
            <a:avLst/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Shape 27"/>
          <p:cNvSpPr/>
          <p:nvPr/>
        </p:nvSpPr>
        <p:spPr>
          <a:xfrm>
            <a:off x="8997840" y="3652920"/>
            <a:ext cx="18000" cy="151560"/>
          </a:xfrm>
          <a:prstGeom prst="rect">
            <a:avLst/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Shape 28"/>
          <p:cNvSpPr/>
          <p:nvPr/>
        </p:nvSpPr>
        <p:spPr>
          <a:xfrm>
            <a:off x="8997840" y="4749480"/>
            <a:ext cx="18000" cy="151560"/>
          </a:xfrm>
          <a:prstGeom prst="rect">
            <a:avLst/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Shape 29"/>
          <p:cNvSpPr/>
          <p:nvPr/>
        </p:nvSpPr>
        <p:spPr>
          <a:xfrm>
            <a:off x="8997840" y="5844960"/>
            <a:ext cx="18000" cy="151560"/>
          </a:xfrm>
          <a:prstGeom prst="rect">
            <a:avLst/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Shape 30"/>
          <p:cNvSpPr/>
          <p:nvPr/>
        </p:nvSpPr>
        <p:spPr>
          <a:xfrm>
            <a:off x="7178040" y="1790280"/>
            <a:ext cx="3656520" cy="589680"/>
          </a:xfrm>
          <a:prstGeom prst="roundRect">
            <a:avLst>
              <a:gd name="adj" fmla="val 19974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32" name="Shape 31"/>
          <p:cNvSpPr/>
          <p:nvPr/>
        </p:nvSpPr>
        <p:spPr>
          <a:xfrm>
            <a:off x="7178040" y="1790280"/>
            <a:ext cx="37440" cy="589680"/>
          </a:xfrm>
          <a:prstGeom prst="rect">
            <a:avLst/>
          </a:prstGeom>
          <a:solidFill>
            <a:srgbClr val="f59e0b"/>
          </a:solidFill>
          <a:ln w="12700">
            <a:solidFill>
              <a:srgbClr val="f59e0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Shape 32"/>
          <p:cNvSpPr/>
          <p:nvPr/>
        </p:nvSpPr>
        <p:spPr>
          <a:xfrm>
            <a:off x="7369200" y="1933920"/>
            <a:ext cx="303480" cy="303480"/>
          </a:xfrm>
          <a:prstGeom prst="roundRect">
            <a:avLst>
              <a:gd name="adj" fmla="val 300300"/>
            </a:avLst>
          </a:prstGeom>
          <a:solidFill>
            <a:srgbClr val="1f2937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Text 33"/>
          <p:cNvSpPr/>
          <p:nvPr/>
        </p:nvSpPr>
        <p:spPr>
          <a:xfrm>
            <a:off x="7481520" y="1990800"/>
            <a:ext cx="1616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1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35" name="Text 34"/>
          <p:cNvSpPr/>
          <p:nvPr/>
        </p:nvSpPr>
        <p:spPr>
          <a:xfrm>
            <a:off x="7826400" y="1914840"/>
            <a:ext cx="20498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111827"/>
                </a:solidFill>
                <a:latin typeface="Noto Sans KR"/>
                <a:ea typeface="Noto Sans KR"/>
              </a:rPr>
              <a:t>Data Collection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36" name="Text 35"/>
          <p:cNvSpPr/>
          <p:nvPr/>
        </p:nvSpPr>
        <p:spPr>
          <a:xfrm>
            <a:off x="7826400" y="2104920"/>
            <a:ext cx="230040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YOLO 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객체 감지 → 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Image Save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37" name="Shape 36"/>
          <p:cNvSpPr/>
          <p:nvPr/>
        </p:nvSpPr>
        <p:spPr>
          <a:xfrm>
            <a:off x="7178040" y="2886840"/>
            <a:ext cx="3656520" cy="589680"/>
          </a:xfrm>
          <a:prstGeom prst="roundRect">
            <a:avLst>
              <a:gd name="adj" fmla="val 19974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38" name="Shape 37"/>
          <p:cNvSpPr/>
          <p:nvPr/>
        </p:nvSpPr>
        <p:spPr>
          <a:xfrm>
            <a:off x="7178040" y="2886840"/>
            <a:ext cx="37440" cy="589680"/>
          </a:xfrm>
          <a:prstGeom prst="rect">
            <a:avLst/>
          </a:prstGeom>
          <a:solidFill>
            <a:srgbClr val="f59e0b"/>
          </a:solidFill>
          <a:ln w="12700">
            <a:solidFill>
              <a:srgbClr val="f59e0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Shape 38"/>
          <p:cNvSpPr/>
          <p:nvPr/>
        </p:nvSpPr>
        <p:spPr>
          <a:xfrm>
            <a:off x="7369200" y="3029400"/>
            <a:ext cx="303480" cy="303480"/>
          </a:xfrm>
          <a:prstGeom prst="roundRect">
            <a:avLst>
              <a:gd name="adj" fmla="val 300300"/>
            </a:avLst>
          </a:prstGeom>
          <a:solidFill>
            <a:srgbClr val="4b5563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Text 39"/>
          <p:cNvSpPr/>
          <p:nvPr/>
        </p:nvSpPr>
        <p:spPr>
          <a:xfrm>
            <a:off x="7481520" y="3086280"/>
            <a:ext cx="1616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41" name="Text 40"/>
          <p:cNvSpPr/>
          <p:nvPr/>
        </p:nvSpPr>
        <p:spPr>
          <a:xfrm>
            <a:off x="7826400" y="3010320"/>
            <a:ext cx="234720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111827"/>
                </a:solidFill>
                <a:latin typeface="Noto Sans KR"/>
                <a:ea typeface="Noto Sans KR"/>
              </a:rPr>
              <a:t>Model Training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42" name="Text 41"/>
          <p:cNvSpPr/>
          <p:nvPr/>
        </p:nvSpPr>
        <p:spPr>
          <a:xfrm>
            <a:off x="7826400" y="3200400"/>
            <a:ext cx="265428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ResNet50 CNN 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모델 학습 → 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Best 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가중치 저장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43" name="Shape 42"/>
          <p:cNvSpPr/>
          <p:nvPr/>
        </p:nvSpPr>
        <p:spPr>
          <a:xfrm>
            <a:off x="7178040" y="3982320"/>
            <a:ext cx="3656520" cy="589680"/>
          </a:xfrm>
          <a:prstGeom prst="roundRect">
            <a:avLst>
              <a:gd name="adj" fmla="val 19974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44" name="Shape 43"/>
          <p:cNvSpPr/>
          <p:nvPr/>
        </p:nvSpPr>
        <p:spPr>
          <a:xfrm>
            <a:off x="7178040" y="3982320"/>
            <a:ext cx="37440" cy="589680"/>
          </a:xfrm>
          <a:prstGeom prst="rect">
            <a:avLst/>
          </a:prstGeom>
          <a:solidFill>
            <a:srgbClr val="f59e0b"/>
          </a:solidFill>
          <a:ln w="12700">
            <a:solidFill>
              <a:srgbClr val="f59e0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Text 44"/>
          <p:cNvSpPr/>
          <p:nvPr/>
        </p:nvSpPr>
        <p:spPr>
          <a:xfrm>
            <a:off x="7481520" y="4182480"/>
            <a:ext cx="1616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3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46" name="Text 45"/>
          <p:cNvSpPr/>
          <p:nvPr/>
        </p:nvSpPr>
        <p:spPr>
          <a:xfrm>
            <a:off x="7826400" y="4105800"/>
            <a:ext cx="261396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111827"/>
                </a:solidFill>
                <a:latin typeface="Noto Sans KR"/>
                <a:ea typeface="Noto Sans KR"/>
              </a:rPr>
              <a:t>Real-time Inference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47" name="Text 46"/>
          <p:cNvSpPr/>
          <p:nvPr/>
        </p:nvSpPr>
        <p:spPr>
          <a:xfrm>
            <a:off x="7826400" y="4296600"/>
            <a:ext cx="289764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Isaac Sim RGB 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토픽 수신 → 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YOLO+CNN 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등급 분류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48" name="Shape 47"/>
          <p:cNvSpPr/>
          <p:nvPr/>
        </p:nvSpPr>
        <p:spPr>
          <a:xfrm>
            <a:off x="7178040" y="5077800"/>
            <a:ext cx="3656520" cy="589680"/>
          </a:xfrm>
          <a:prstGeom prst="roundRect">
            <a:avLst>
              <a:gd name="adj" fmla="val 19974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49" name="Shape 48"/>
          <p:cNvSpPr/>
          <p:nvPr/>
        </p:nvSpPr>
        <p:spPr>
          <a:xfrm>
            <a:off x="7178040" y="5077800"/>
            <a:ext cx="37440" cy="589680"/>
          </a:xfrm>
          <a:prstGeom prst="rect">
            <a:avLst/>
          </a:prstGeom>
          <a:solidFill>
            <a:srgbClr val="f59e0b"/>
          </a:solidFill>
          <a:ln w="12700">
            <a:solidFill>
              <a:srgbClr val="f59e0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Shape 49"/>
          <p:cNvSpPr/>
          <p:nvPr/>
        </p:nvSpPr>
        <p:spPr>
          <a:xfrm>
            <a:off x="7369200" y="5220360"/>
            <a:ext cx="303480" cy="303480"/>
          </a:xfrm>
          <a:prstGeom prst="roundRect">
            <a:avLst>
              <a:gd name="adj" fmla="val 300300"/>
            </a:avLst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Text 50"/>
          <p:cNvSpPr/>
          <p:nvPr/>
        </p:nvSpPr>
        <p:spPr>
          <a:xfrm>
            <a:off x="7481520" y="5277960"/>
            <a:ext cx="1616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4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52" name="Text 51"/>
          <p:cNvSpPr/>
          <p:nvPr/>
        </p:nvSpPr>
        <p:spPr>
          <a:xfrm>
            <a:off x="7826400" y="5201280"/>
            <a:ext cx="21193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111827"/>
                </a:solidFill>
                <a:latin typeface="Noto Sans KR"/>
                <a:ea typeface="Noto Sans KR"/>
              </a:rPr>
              <a:t>Publish Result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53" name="Text 52"/>
          <p:cNvSpPr/>
          <p:nvPr/>
        </p:nvSpPr>
        <p:spPr>
          <a:xfrm>
            <a:off x="7826400" y="5392080"/>
            <a:ext cx="24249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ROS2 Topic 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발행 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(/apple/grade: A/B/C)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54" name="Shape 53"/>
          <p:cNvSpPr/>
          <p:nvPr/>
        </p:nvSpPr>
        <p:spPr>
          <a:xfrm>
            <a:off x="7178040" y="6173280"/>
            <a:ext cx="3656520" cy="589680"/>
          </a:xfrm>
          <a:prstGeom prst="roundRect">
            <a:avLst>
              <a:gd name="adj" fmla="val 19974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55" name="Shape 54"/>
          <p:cNvSpPr/>
          <p:nvPr/>
        </p:nvSpPr>
        <p:spPr>
          <a:xfrm>
            <a:off x="7178040" y="6173280"/>
            <a:ext cx="37440" cy="589680"/>
          </a:xfrm>
          <a:prstGeom prst="rect">
            <a:avLst/>
          </a:prstGeom>
          <a:solidFill>
            <a:srgbClr val="f59e0b"/>
          </a:solidFill>
          <a:ln w="12700">
            <a:solidFill>
              <a:srgbClr val="f59e0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Shape 55"/>
          <p:cNvSpPr/>
          <p:nvPr/>
        </p:nvSpPr>
        <p:spPr>
          <a:xfrm>
            <a:off x="7369200" y="6316560"/>
            <a:ext cx="303480" cy="303480"/>
          </a:xfrm>
          <a:prstGeom prst="roundRect">
            <a:avLst>
              <a:gd name="adj" fmla="val 300300"/>
            </a:avLst>
          </a:prstGeom>
          <a:solidFill>
            <a:srgbClr val="e5e7eb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Text 56"/>
          <p:cNvSpPr/>
          <p:nvPr/>
        </p:nvSpPr>
        <p:spPr>
          <a:xfrm>
            <a:off x="7481520" y="6373440"/>
            <a:ext cx="1616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5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58" name="Text 57"/>
          <p:cNvSpPr/>
          <p:nvPr/>
        </p:nvSpPr>
        <p:spPr>
          <a:xfrm>
            <a:off x="7826400" y="6297480"/>
            <a:ext cx="21092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111827"/>
                </a:solidFill>
                <a:latin typeface="Noto Sans KR"/>
                <a:ea typeface="Noto Sans KR"/>
              </a:rPr>
              <a:t>Robot Control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59" name="Text 58"/>
          <p:cNvSpPr/>
          <p:nvPr/>
        </p:nvSpPr>
        <p:spPr>
          <a:xfrm>
            <a:off x="7826400" y="6487560"/>
            <a:ext cx="241380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분류 결과 기반 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Pick(A/C) or Pass(B) 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동작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60" name="Shape 59"/>
          <p:cNvSpPr/>
          <p:nvPr/>
        </p:nvSpPr>
        <p:spPr>
          <a:xfrm>
            <a:off x="457200" y="7039800"/>
            <a:ext cx="11276280" cy="7920"/>
          </a:xfrm>
          <a:prstGeom prst="rect">
            <a:avLst/>
          </a:prstGeom>
          <a:solidFill>
            <a:srgbClr val="e5e7eb"/>
          </a:solidFill>
          <a:ln w="12700">
            <a:solidFill>
              <a:srgbClr val="e5e7e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Text 44"/>
          <p:cNvSpPr/>
          <p:nvPr/>
        </p:nvSpPr>
        <p:spPr>
          <a:xfrm>
            <a:off x="7476120" y="4181400"/>
            <a:ext cx="1616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Noto Sans KR"/>
                <a:ea typeface="Noto Sans KR"/>
              </a:rPr>
              <a:t>3</a:t>
            </a:r>
            <a:r>
              <a:rPr b="1" lang="en-US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3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62" name="Shape 38"/>
          <p:cNvSpPr/>
          <p:nvPr/>
        </p:nvSpPr>
        <p:spPr>
          <a:xfrm>
            <a:off x="7368120" y="4113720"/>
            <a:ext cx="303480" cy="303480"/>
          </a:xfrm>
          <a:prstGeom prst="roundRect">
            <a:avLst>
              <a:gd name="adj" fmla="val 300300"/>
            </a:avLst>
          </a:prstGeom>
          <a:solidFill>
            <a:schemeClr val="bg2">
              <a:lumMod val="50000"/>
            </a:schemeClr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Text 39"/>
          <p:cNvSpPr/>
          <p:nvPr/>
        </p:nvSpPr>
        <p:spPr>
          <a:xfrm>
            <a:off x="7481520" y="4170240"/>
            <a:ext cx="1616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3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0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333333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Shape 1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f9f7f2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Shape 2"/>
          <p:cNvSpPr/>
          <p:nvPr/>
        </p:nvSpPr>
        <p:spPr>
          <a:xfrm>
            <a:off x="304560" y="970920"/>
            <a:ext cx="11581560" cy="1800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Text 3"/>
          <p:cNvSpPr/>
          <p:nvPr/>
        </p:nvSpPr>
        <p:spPr>
          <a:xfrm>
            <a:off x="476280" y="304560"/>
            <a:ext cx="297972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83" strike="noStrike">
                <a:solidFill>
                  <a:srgbClr val="1f2937"/>
                </a:solidFill>
                <a:latin typeface="Noto Sans KR"/>
                <a:ea typeface="Noto Sans KR"/>
              </a:rPr>
              <a:t>Project Evaluation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968" name="Image 0" descr="preencoded.png"/>
          <p:cNvPicPr/>
          <p:nvPr/>
        </p:nvPicPr>
        <p:blipFill>
          <a:blip r:embed="rId1"/>
          <a:srcRect l="-5344" t="0" r="-5344" b="0"/>
          <a:stretch/>
        </p:blipFill>
        <p:spPr>
          <a:xfrm>
            <a:off x="304560" y="323640"/>
            <a:ext cx="93960" cy="113400"/>
          </a:xfrm>
          <a:prstGeom prst="rect">
            <a:avLst/>
          </a:prstGeom>
          <a:ln w="0">
            <a:noFill/>
          </a:ln>
        </p:spPr>
      </p:pic>
      <p:sp>
        <p:nvSpPr>
          <p:cNvPr id="969" name="Text 4"/>
          <p:cNvSpPr/>
          <p:nvPr/>
        </p:nvSpPr>
        <p:spPr>
          <a:xfrm>
            <a:off x="304560" y="495720"/>
            <a:ext cx="39160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200" spc="-58" strike="noStrike">
                <a:solidFill>
                  <a:srgbClr val="111827"/>
                </a:solidFill>
                <a:latin typeface="Noto Sans KR"/>
                <a:ea typeface="Noto Sans KR"/>
              </a:rPr>
              <a:t>사후 평가 </a:t>
            </a:r>
            <a:r>
              <a:rPr b="1" lang="zh-CN" sz="2200" spc="-58" strike="noStrike">
                <a:solidFill>
                  <a:srgbClr val="6b7280"/>
                </a:solidFill>
                <a:latin typeface="Noto Sans KR"/>
                <a:ea typeface="Noto Sans KR"/>
              </a:rPr>
              <a:t>완성도 자체 평가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70" name="Shape 5"/>
          <p:cNvSpPr/>
          <p:nvPr/>
        </p:nvSpPr>
        <p:spPr>
          <a:xfrm>
            <a:off x="8978400" y="375840"/>
            <a:ext cx="2914200" cy="208440"/>
          </a:xfrm>
          <a:prstGeom prst="roundRect">
            <a:avLst>
              <a:gd name="adj" fmla="val 79396"/>
            </a:avLst>
          </a:prstGeom>
          <a:solidFill>
            <a:srgbClr val="eff6ff"/>
          </a:solidFill>
          <a:ln w="12700">
            <a:solidFill>
              <a:srgbClr val="bfdb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Text 6"/>
          <p:cNvSpPr/>
          <p:nvPr/>
        </p:nvSpPr>
        <p:spPr>
          <a:xfrm>
            <a:off x="9082800" y="394920"/>
            <a:ext cx="34387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주제</a:t>
            </a:r>
            <a:r>
              <a:rPr b="1" lang="en-US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: </a:t>
            </a: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협동</a:t>
            </a:r>
            <a:r>
              <a:rPr b="1" lang="en-US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-3 </a:t>
            </a: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디지털 트윈 기반 서비스 로봇 운영 시스템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72" name="Shape 7"/>
          <p:cNvSpPr/>
          <p:nvPr/>
        </p:nvSpPr>
        <p:spPr>
          <a:xfrm>
            <a:off x="10954440" y="642960"/>
            <a:ext cx="932400" cy="208440"/>
          </a:xfrm>
          <a:prstGeom prst="roundRect">
            <a:avLst>
              <a:gd name="adj" fmla="val 79396"/>
            </a:avLst>
          </a:prstGeom>
          <a:noFill/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Text 8"/>
          <p:cNvSpPr/>
          <p:nvPr/>
        </p:nvSpPr>
        <p:spPr>
          <a:xfrm>
            <a:off x="11059560" y="662040"/>
            <a:ext cx="8611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팀명</a:t>
            </a:r>
            <a:r>
              <a:rPr b="1" lang="en-US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: F-2 </a:t>
            </a: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삼성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74" name="Text 9"/>
          <p:cNvSpPr/>
          <p:nvPr/>
        </p:nvSpPr>
        <p:spPr>
          <a:xfrm>
            <a:off x="514800" y="2511720"/>
            <a:ext cx="47811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핵심 기술 구현 성공 </a:t>
            </a:r>
            <a:r>
              <a:rPr b="1" lang="en-US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(Core Technology)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975" name="Text 10"/>
          <p:cNvSpPr/>
          <p:nvPr/>
        </p:nvSpPr>
        <p:spPr>
          <a:xfrm>
            <a:off x="514800" y="2854800"/>
            <a:ext cx="5352840" cy="24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AI </a:t>
            </a: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기반 자동 등급 분류 성공</a:t>
            </a:r>
            <a:r>
              <a:rPr b="0" lang="en-US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: YOLO + CNN </a:t>
            </a: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모델 융합으로 정밀도 확보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76" name="Text 11"/>
          <p:cNvSpPr/>
          <p:nvPr/>
        </p:nvSpPr>
        <p:spPr>
          <a:xfrm>
            <a:off x="514800" y="3179520"/>
            <a:ext cx="5105880" cy="24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디지털 트윈 환경 구축 완료</a:t>
            </a:r>
            <a:r>
              <a:rPr b="0" lang="en-US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: Isaac Sim </a:t>
            </a: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기반 가상 공정 구현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77" name="Shape 12"/>
          <p:cNvSpPr/>
          <p:nvPr/>
        </p:nvSpPr>
        <p:spPr>
          <a:xfrm>
            <a:off x="304560" y="3788280"/>
            <a:ext cx="56520" cy="608760"/>
          </a:xfrm>
          <a:prstGeom prst="roundRect">
            <a:avLst>
              <a:gd name="adj" fmla="val 529102"/>
            </a:avLst>
          </a:prstGeom>
          <a:solidFill>
            <a:srgbClr val="374151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Text 13"/>
          <p:cNvSpPr/>
          <p:nvPr/>
        </p:nvSpPr>
        <p:spPr>
          <a:xfrm>
            <a:off x="514800" y="3731760"/>
            <a:ext cx="467604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시스템 통합 및 데이터 관리 </a:t>
            </a:r>
            <a:r>
              <a:rPr b="1" lang="en-US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(Integration)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979" name="Text 14"/>
          <p:cNvSpPr/>
          <p:nvPr/>
        </p:nvSpPr>
        <p:spPr>
          <a:xfrm>
            <a:off x="514800" y="4074480"/>
            <a:ext cx="4676040" cy="24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ROS2 </a:t>
            </a: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연동 로봇 암 제어 안정화</a:t>
            </a:r>
            <a:r>
              <a:rPr b="0" lang="en-US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: Pick &amp; Place </a:t>
            </a: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동작 최적화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80" name="Text 15"/>
          <p:cNvSpPr/>
          <p:nvPr/>
        </p:nvSpPr>
        <p:spPr>
          <a:xfrm>
            <a:off x="514800" y="4398120"/>
            <a:ext cx="5274000" cy="24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DB </a:t>
            </a: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기반 분류 결과 관리 시스템 구현</a:t>
            </a:r>
            <a:r>
              <a:rPr b="0" lang="en-US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: </a:t>
            </a: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실시간 데이터 파이프라인 완성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81" name="Shape 16"/>
          <p:cNvSpPr/>
          <p:nvPr/>
        </p:nvSpPr>
        <p:spPr>
          <a:xfrm>
            <a:off x="7188120" y="1928520"/>
            <a:ext cx="4704480" cy="3380400"/>
          </a:xfrm>
          <a:prstGeom prst="roundRect">
            <a:avLst>
              <a:gd name="adj" fmla="val 914"/>
            </a:avLst>
          </a:prstGeom>
          <a:solidFill>
            <a:srgbClr val="ffffff">
              <a:alpha val="70000"/>
            </a:srgbClr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82" name="Shape 17"/>
          <p:cNvSpPr/>
          <p:nvPr/>
        </p:nvSpPr>
        <p:spPr>
          <a:xfrm>
            <a:off x="7426800" y="2433960"/>
            <a:ext cx="4228200" cy="7920"/>
          </a:xfrm>
          <a:prstGeom prst="rect">
            <a:avLst/>
          </a:prstGeom>
          <a:solidFill>
            <a:srgbClr val="e5e7eb"/>
          </a:solidFill>
          <a:ln w="12700">
            <a:solidFill>
              <a:srgbClr val="e5e7e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" name="Text 18"/>
          <p:cNvSpPr/>
          <p:nvPr/>
        </p:nvSpPr>
        <p:spPr>
          <a:xfrm>
            <a:off x="7426800" y="2167200"/>
            <a:ext cx="121860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18" strike="noStrike">
                <a:solidFill>
                  <a:srgbClr val="4b5563"/>
                </a:solidFill>
                <a:latin typeface="Noto Sans KR"/>
                <a:ea typeface="Noto Sans KR"/>
              </a:rPr>
              <a:t>Overall Score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84" name="Text 19"/>
          <p:cNvSpPr/>
          <p:nvPr/>
        </p:nvSpPr>
        <p:spPr>
          <a:xfrm>
            <a:off x="11013120" y="2176200"/>
            <a:ext cx="66816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1f2937"/>
                </a:solidFill>
                <a:latin typeface="Noto Sans KR"/>
                <a:ea typeface="Noto Sans KR"/>
              </a:rPr>
              <a:t>Target: 10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85" name="Text 20"/>
          <p:cNvSpPr/>
          <p:nvPr/>
        </p:nvSpPr>
        <p:spPr>
          <a:xfrm>
            <a:off x="8229600" y="2462400"/>
            <a:ext cx="1356840" cy="132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7200" spc="-361" strike="noStrike">
                <a:solidFill>
                  <a:srgbClr val="111827"/>
                </a:solidFill>
                <a:latin typeface="Noto Sans KR"/>
                <a:ea typeface="Noto Sans KR"/>
              </a:rPr>
              <a:t>10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986" name="Text 21"/>
          <p:cNvSpPr/>
          <p:nvPr/>
        </p:nvSpPr>
        <p:spPr>
          <a:xfrm>
            <a:off x="9567360" y="3185640"/>
            <a:ext cx="6343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9ca3af"/>
                </a:solidFill>
                <a:latin typeface="Noto Sans KR"/>
                <a:ea typeface="Noto Sans KR"/>
              </a:rPr>
              <a:t>/ 10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87" name="Text 22"/>
          <p:cNvSpPr/>
          <p:nvPr/>
        </p:nvSpPr>
        <p:spPr>
          <a:xfrm>
            <a:off x="7426800" y="3804840"/>
            <a:ext cx="103104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Achievement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88" name="Text 23"/>
          <p:cNvSpPr/>
          <p:nvPr/>
        </p:nvSpPr>
        <p:spPr>
          <a:xfrm>
            <a:off x="11201400" y="3804840"/>
            <a:ext cx="52668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100%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89" name="Shape 24"/>
          <p:cNvSpPr/>
          <p:nvPr/>
        </p:nvSpPr>
        <p:spPr>
          <a:xfrm>
            <a:off x="7426800" y="4005000"/>
            <a:ext cx="4228200" cy="113400"/>
          </a:xfrm>
          <a:prstGeom prst="roundRect">
            <a:avLst>
              <a:gd name="adj" fmla="val 800000"/>
            </a:avLst>
          </a:prstGeom>
          <a:solidFill>
            <a:srgbClr val="e5e7eb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" name="Shape 25"/>
          <p:cNvSpPr/>
          <p:nvPr/>
        </p:nvSpPr>
        <p:spPr>
          <a:xfrm>
            <a:off x="7426800" y="4348080"/>
            <a:ext cx="4228200" cy="723240"/>
          </a:xfrm>
          <a:prstGeom prst="roundRect">
            <a:avLst>
              <a:gd name="adj" fmla="val 13291"/>
            </a:avLst>
          </a:prstGeom>
          <a:solidFill>
            <a:srgbClr val="f9fafb"/>
          </a:solidFill>
          <a:ln w="12700">
            <a:solidFill>
              <a:srgbClr val="f3f4f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" name="Text 26"/>
          <p:cNvSpPr/>
          <p:nvPr/>
        </p:nvSpPr>
        <p:spPr>
          <a:xfrm>
            <a:off x="7511760" y="4472280"/>
            <a:ext cx="4057200" cy="47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사전 기획 단계에서 설정한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-1" strike="noStrike">
                <a:solidFill>
                  <a:srgbClr val="1f2937"/>
                </a:solidFill>
                <a:latin typeface="Noto Sans KR"/>
                <a:ea typeface="Noto Sans KR"/>
              </a:rPr>
              <a:t>핵심 기능 구현 및 시스템 통합 목표</a:t>
            </a:r>
            <a:r>
              <a:rPr b="0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를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성공적으로 달성하였습니다</a:t>
            </a:r>
            <a:r>
              <a:rPr b="0" lang="en-US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92" name="Text 27"/>
          <p:cNvSpPr/>
          <p:nvPr/>
        </p:nvSpPr>
        <p:spPr>
          <a:xfrm>
            <a:off x="9830880" y="6267240"/>
            <a:ext cx="12571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평가 </a:t>
            </a:r>
            <a:r>
              <a:rPr b="1" lang="en-US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(Evaluation)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93" name="Shape 28"/>
          <p:cNvSpPr/>
          <p:nvPr/>
        </p:nvSpPr>
        <p:spPr>
          <a:xfrm>
            <a:off x="5890680" y="6172200"/>
            <a:ext cx="3094200" cy="380160"/>
          </a:xfrm>
          <a:custGeom>
            <a:avLst/>
            <a:gdLst/>
            <a:ahLst/>
            <a:rect l="l" t="t" r="r" b="b"/>
            <a:pathLst>
              <a:path w="3095244" h="381305">
                <a:moveTo>
                  <a:pt x="0" y="0"/>
                </a:moveTo>
                <a:lnTo>
                  <a:pt x="2940482" y="0"/>
                </a:lnTo>
                <a:lnTo>
                  <a:pt x="3095244" y="190652"/>
                </a:lnTo>
                <a:lnTo>
                  <a:pt x="2940482" y="381305"/>
                </a:lnTo>
                <a:lnTo>
                  <a:pt x="0" y="381305"/>
                </a:lnTo>
                <a:lnTo>
                  <a:pt x="154762" y="190652"/>
                </a:lnTo>
                <a:close/>
              </a:path>
            </a:pathLst>
          </a:custGeom>
          <a:solidFill>
            <a:srgbClr val="9ca3a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4" name="Text 29"/>
          <p:cNvSpPr/>
          <p:nvPr/>
        </p:nvSpPr>
        <p:spPr>
          <a:xfrm>
            <a:off x="7172640" y="6267240"/>
            <a:ext cx="75888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1f2937"/>
                </a:solidFill>
                <a:latin typeface="Noto Sans KR"/>
                <a:ea typeface="Noto Sans KR"/>
              </a:rPr>
              <a:t>검증 </a:t>
            </a:r>
            <a:r>
              <a:rPr b="1" lang="en-US" sz="1000" spc="-1" strike="noStrike">
                <a:solidFill>
                  <a:srgbClr val="1f2937"/>
                </a:solidFill>
                <a:latin typeface="Noto Sans KR"/>
                <a:ea typeface="Noto Sans KR"/>
              </a:rPr>
              <a:t>(Test)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95" name="Shape 30"/>
          <p:cNvSpPr/>
          <p:nvPr/>
        </p:nvSpPr>
        <p:spPr>
          <a:xfrm>
            <a:off x="2983680" y="6172200"/>
            <a:ext cx="3094200" cy="380160"/>
          </a:xfrm>
          <a:custGeom>
            <a:avLst/>
            <a:gdLst/>
            <a:ahLst/>
            <a:rect l="l" t="t" r="r" b="b"/>
            <a:pathLst>
              <a:path w="3095244" h="381305">
                <a:moveTo>
                  <a:pt x="0" y="0"/>
                </a:moveTo>
                <a:lnTo>
                  <a:pt x="2940482" y="0"/>
                </a:lnTo>
                <a:lnTo>
                  <a:pt x="3095244" y="190652"/>
                </a:lnTo>
                <a:lnTo>
                  <a:pt x="2940482" y="381305"/>
                </a:lnTo>
                <a:lnTo>
                  <a:pt x="0" y="381305"/>
                </a:lnTo>
                <a:lnTo>
                  <a:pt x="154762" y="190652"/>
                </a:lnTo>
                <a:close/>
              </a:path>
            </a:pathLst>
          </a:custGeom>
          <a:solidFill>
            <a:srgbClr val="4b556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6" name="Text 31"/>
          <p:cNvSpPr/>
          <p:nvPr/>
        </p:nvSpPr>
        <p:spPr>
          <a:xfrm>
            <a:off x="4276800" y="6267240"/>
            <a:ext cx="7358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d1d5db"/>
                </a:solidFill>
                <a:latin typeface="Noto Sans KR"/>
                <a:ea typeface="Noto Sans KR"/>
              </a:rPr>
              <a:t>구현 </a:t>
            </a:r>
            <a:r>
              <a:rPr b="1" lang="en-US" sz="1000" spc="-1" strike="noStrike">
                <a:solidFill>
                  <a:srgbClr val="d1d5db"/>
                </a:solidFill>
                <a:latin typeface="Noto Sans KR"/>
                <a:ea typeface="Noto Sans KR"/>
              </a:rPr>
              <a:t>(Dev)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97" name="Shape 32"/>
          <p:cNvSpPr/>
          <p:nvPr/>
        </p:nvSpPr>
        <p:spPr>
          <a:xfrm>
            <a:off x="304560" y="6172200"/>
            <a:ext cx="2865600" cy="380160"/>
          </a:xfrm>
          <a:custGeom>
            <a:avLst/>
            <a:gdLst/>
            <a:ahLst/>
            <a:rect l="l" t="t" r="r" b="b"/>
            <a:pathLst>
              <a:path w="2866644" h="381305">
                <a:moveTo>
                  <a:pt x="0" y="0"/>
                </a:moveTo>
                <a:lnTo>
                  <a:pt x="2723312" y="0"/>
                </a:lnTo>
                <a:lnTo>
                  <a:pt x="2866644" y="190652"/>
                </a:lnTo>
                <a:lnTo>
                  <a:pt x="2723312" y="381305"/>
                </a:lnTo>
                <a:lnTo>
                  <a:pt x="0" y="381305"/>
                </a:lnTo>
                <a:close/>
              </a:path>
            </a:pathLst>
          </a:custGeom>
          <a:solidFill>
            <a:srgbClr val="1f2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Text 33"/>
          <p:cNvSpPr/>
          <p:nvPr/>
        </p:nvSpPr>
        <p:spPr>
          <a:xfrm>
            <a:off x="1256400" y="6267240"/>
            <a:ext cx="9626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d1d5db"/>
                </a:solidFill>
                <a:latin typeface="Noto Sans KR"/>
                <a:ea typeface="Noto Sans KR"/>
              </a:rPr>
              <a:t>설계 </a:t>
            </a:r>
            <a:r>
              <a:rPr b="1" lang="en-US" sz="1000" spc="-1" strike="noStrike">
                <a:solidFill>
                  <a:srgbClr val="d1d5db"/>
                </a:solidFill>
                <a:latin typeface="Noto Sans KR"/>
                <a:ea typeface="Noto Sans KR"/>
              </a:rPr>
              <a:t>(Design)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0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333333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Shape 1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f9f7f2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Shape 2"/>
          <p:cNvSpPr/>
          <p:nvPr/>
        </p:nvSpPr>
        <p:spPr>
          <a:xfrm>
            <a:off x="304560" y="970920"/>
            <a:ext cx="11581560" cy="1800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Text 3"/>
          <p:cNvSpPr/>
          <p:nvPr/>
        </p:nvSpPr>
        <p:spPr>
          <a:xfrm>
            <a:off x="476280" y="304560"/>
            <a:ext cx="338040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83" strike="noStrike">
                <a:solidFill>
                  <a:srgbClr val="1f2937"/>
                </a:solidFill>
                <a:latin typeface="Noto Sans KR"/>
                <a:ea typeface="Noto Sans KR"/>
              </a:rPr>
              <a:t>Project Retrospective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003" name="Image 0" descr="preencoded.png"/>
          <p:cNvPicPr/>
          <p:nvPr/>
        </p:nvPicPr>
        <p:blipFill>
          <a:blip r:embed="rId1"/>
          <a:srcRect l="-5344" t="0" r="-5344" b="0"/>
          <a:stretch/>
        </p:blipFill>
        <p:spPr>
          <a:xfrm>
            <a:off x="304560" y="323640"/>
            <a:ext cx="93960" cy="113400"/>
          </a:xfrm>
          <a:prstGeom prst="rect">
            <a:avLst/>
          </a:prstGeom>
          <a:ln w="0">
            <a:noFill/>
          </a:ln>
        </p:spPr>
      </p:pic>
      <p:sp>
        <p:nvSpPr>
          <p:cNvPr id="1004" name="Text 4"/>
          <p:cNvSpPr/>
          <p:nvPr/>
        </p:nvSpPr>
        <p:spPr>
          <a:xfrm>
            <a:off x="304560" y="495720"/>
            <a:ext cx="45334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200" spc="-58" strike="noStrike">
                <a:solidFill>
                  <a:srgbClr val="111827"/>
                </a:solidFill>
                <a:latin typeface="Noto Sans KR"/>
                <a:ea typeface="Noto Sans KR"/>
              </a:rPr>
              <a:t>사후 평가 </a:t>
            </a:r>
            <a:r>
              <a:rPr b="1" lang="zh-CN" sz="2200" spc="-58" strike="noStrike">
                <a:solidFill>
                  <a:srgbClr val="6b7280"/>
                </a:solidFill>
                <a:latin typeface="Noto Sans KR"/>
                <a:ea typeface="Noto Sans KR"/>
              </a:rPr>
              <a:t>잘한 점 및 아쉬운 점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005" name="Shape 5"/>
          <p:cNvSpPr/>
          <p:nvPr/>
        </p:nvSpPr>
        <p:spPr>
          <a:xfrm>
            <a:off x="11057760" y="375840"/>
            <a:ext cx="837360" cy="208440"/>
          </a:xfrm>
          <a:prstGeom prst="roundRect">
            <a:avLst>
              <a:gd name="adj" fmla="val 79396"/>
            </a:avLst>
          </a:prstGeom>
          <a:solidFill>
            <a:srgbClr val="eff6ff"/>
          </a:solidFill>
          <a:ln w="12700">
            <a:solidFill>
              <a:srgbClr val="bfdb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" name="Text 6"/>
          <p:cNvSpPr/>
          <p:nvPr/>
        </p:nvSpPr>
        <p:spPr>
          <a:xfrm>
            <a:off x="11162880" y="394920"/>
            <a:ext cx="7477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주제</a:t>
            </a:r>
            <a:r>
              <a:rPr b="1" lang="en-US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: </a:t>
            </a: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협동</a:t>
            </a:r>
            <a:r>
              <a:rPr b="1" lang="en-US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-3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07" name="Shape 7"/>
          <p:cNvSpPr/>
          <p:nvPr/>
        </p:nvSpPr>
        <p:spPr>
          <a:xfrm>
            <a:off x="10954440" y="642960"/>
            <a:ext cx="932400" cy="208440"/>
          </a:xfrm>
          <a:prstGeom prst="roundRect">
            <a:avLst>
              <a:gd name="adj" fmla="val 79396"/>
            </a:avLst>
          </a:prstGeom>
          <a:noFill/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Text 8"/>
          <p:cNvSpPr/>
          <p:nvPr/>
        </p:nvSpPr>
        <p:spPr>
          <a:xfrm>
            <a:off x="11059560" y="662040"/>
            <a:ext cx="8611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팀명</a:t>
            </a:r>
            <a:r>
              <a:rPr b="1" lang="en-US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: F-2 </a:t>
            </a: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삼성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09" name="Shape 9"/>
          <p:cNvSpPr/>
          <p:nvPr/>
        </p:nvSpPr>
        <p:spPr>
          <a:xfrm>
            <a:off x="304560" y="1283760"/>
            <a:ext cx="6580800" cy="2446920"/>
          </a:xfrm>
          <a:prstGeom prst="roundRect">
            <a:avLst>
              <a:gd name="adj" fmla="val 1744"/>
            </a:avLst>
          </a:prstGeom>
          <a:solidFill>
            <a:srgbClr val="ffffff"/>
          </a:solidFill>
          <a:ln w="0">
            <a:noFill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10" name="Shape 10"/>
          <p:cNvSpPr/>
          <p:nvPr/>
        </p:nvSpPr>
        <p:spPr>
          <a:xfrm>
            <a:off x="304560" y="1283760"/>
            <a:ext cx="74880" cy="2446920"/>
          </a:xfrm>
          <a:prstGeom prst="rect">
            <a:avLst/>
          </a:prstGeom>
          <a:solidFill>
            <a:srgbClr val="1f2937"/>
          </a:solidFill>
          <a:ln w="12700">
            <a:solidFill>
              <a:srgbClr val="1f2937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Shape 11"/>
          <p:cNvSpPr/>
          <p:nvPr/>
        </p:nvSpPr>
        <p:spPr>
          <a:xfrm>
            <a:off x="609840" y="1855440"/>
            <a:ext cx="6047640" cy="7920"/>
          </a:xfrm>
          <a:prstGeom prst="rect">
            <a:avLst/>
          </a:prstGeom>
          <a:solidFill>
            <a:srgbClr val="f3f4f6"/>
          </a:solidFill>
          <a:ln w="12700">
            <a:solidFill>
              <a:srgbClr val="f3f4f6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12" name="Image 1" descr="preencoded.png"/>
          <p:cNvPicPr/>
          <p:nvPr/>
        </p:nvPicPr>
        <p:blipFill>
          <a:blip r:embed="rId2"/>
          <a:stretch/>
        </p:blipFill>
        <p:spPr>
          <a:xfrm>
            <a:off x="609840" y="1555560"/>
            <a:ext cx="189000" cy="189000"/>
          </a:xfrm>
          <a:prstGeom prst="rect">
            <a:avLst/>
          </a:prstGeom>
          <a:ln w="0">
            <a:noFill/>
          </a:ln>
        </p:spPr>
      </p:pic>
      <p:sp>
        <p:nvSpPr>
          <p:cNvPr id="1013" name="Text 12"/>
          <p:cNvSpPr/>
          <p:nvPr/>
        </p:nvSpPr>
        <p:spPr>
          <a:xfrm>
            <a:off x="914400" y="1512360"/>
            <a:ext cx="313884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잘한 점 </a:t>
            </a:r>
            <a:r>
              <a:rPr b="1" lang="en-US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(Key Success Factors)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014" name="Shape 13"/>
          <p:cNvSpPr/>
          <p:nvPr/>
        </p:nvSpPr>
        <p:spPr>
          <a:xfrm>
            <a:off x="609840" y="2036520"/>
            <a:ext cx="227520" cy="227520"/>
          </a:xfrm>
          <a:prstGeom prst="roundRect">
            <a:avLst>
              <a:gd name="adj" fmla="val 400000"/>
            </a:avLst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15" name="Image 2" descr="preencoded.png"/>
          <p:cNvPicPr/>
          <p:nvPr/>
        </p:nvPicPr>
        <p:blipFill>
          <a:blip r:embed="rId3"/>
          <a:srcRect l="-2703" t="0" r="-2703" b="0"/>
          <a:stretch/>
        </p:blipFill>
        <p:spPr>
          <a:xfrm>
            <a:off x="671040" y="2093040"/>
            <a:ext cx="104040" cy="113400"/>
          </a:xfrm>
          <a:prstGeom prst="rect">
            <a:avLst/>
          </a:prstGeom>
          <a:ln w="0">
            <a:noFill/>
          </a:ln>
        </p:spPr>
      </p:pic>
      <p:sp>
        <p:nvSpPr>
          <p:cNvPr id="1016" name="Text 14"/>
          <p:cNvSpPr/>
          <p:nvPr/>
        </p:nvSpPr>
        <p:spPr>
          <a:xfrm>
            <a:off x="952920" y="2017080"/>
            <a:ext cx="403776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200" spc="-1" strike="noStrike">
                <a:solidFill>
                  <a:srgbClr val="1f2937"/>
                </a:solidFill>
                <a:latin typeface="Noto Sans KR"/>
                <a:ea typeface="Noto Sans KR"/>
              </a:rPr>
              <a:t>물리 엔진 최적화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17" name="Text 15"/>
          <p:cNvSpPr/>
          <p:nvPr/>
        </p:nvSpPr>
        <p:spPr>
          <a:xfrm>
            <a:off x="952920" y="2245680"/>
            <a:ext cx="465408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시뮬레이션 환경 내 안정적인 물리 연산 구현 성공 및 충돌 처리 최적화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18" name="Shape 16"/>
          <p:cNvSpPr/>
          <p:nvPr/>
        </p:nvSpPr>
        <p:spPr>
          <a:xfrm>
            <a:off x="609840" y="2569320"/>
            <a:ext cx="227520" cy="227520"/>
          </a:xfrm>
          <a:prstGeom prst="roundRect">
            <a:avLst>
              <a:gd name="adj" fmla="val 400000"/>
            </a:avLst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19" name="Image 3" descr="preencoded.png"/>
          <p:cNvPicPr/>
          <p:nvPr/>
        </p:nvPicPr>
        <p:blipFill>
          <a:blip r:embed="rId4"/>
          <a:srcRect l="-2703" t="0" r="-2703" b="0"/>
          <a:stretch/>
        </p:blipFill>
        <p:spPr>
          <a:xfrm>
            <a:off x="671040" y="2626200"/>
            <a:ext cx="104040" cy="113400"/>
          </a:xfrm>
          <a:prstGeom prst="rect">
            <a:avLst/>
          </a:prstGeom>
          <a:ln w="0">
            <a:noFill/>
          </a:ln>
        </p:spPr>
      </p:pic>
      <p:sp>
        <p:nvSpPr>
          <p:cNvPr id="1020" name="Text 17"/>
          <p:cNvSpPr/>
          <p:nvPr/>
        </p:nvSpPr>
        <p:spPr>
          <a:xfrm>
            <a:off x="952920" y="2550240"/>
            <a:ext cx="430488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1f2937"/>
                </a:solidFill>
                <a:latin typeface="Noto Sans KR"/>
                <a:ea typeface="Noto Sans KR"/>
              </a:rPr>
              <a:t>Phase </a:t>
            </a:r>
            <a:r>
              <a:rPr b="1" lang="zh-CN" sz="1200" spc="-1" strike="noStrike">
                <a:solidFill>
                  <a:srgbClr val="1f2937"/>
                </a:solidFill>
                <a:latin typeface="Noto Sans KR"/>
                <a:ea typeface="Noto Sans KR"/>
              </a:rPr>
              <a:t>기반 로봇 제어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21" name="Text 18"/>
          <p:cNvSpPr/>
          <p:nvPr/>
        </p:nvSpPr>
        <p:spPr>
          <a:xfrm>
            <a:off x="952920" y="2778840"/>
            <a:ext cx="50702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순차적 로직 적용으로 충돌 없는 안정적인 픽앤플레이스</a:t>
            </a: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(Pick &amp; Place) 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달성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22" name="Shape 19"/>
          <p:cNvSpPr/>
          <p:nvPr/>
        </p:nvSpPr>
        <p:spPr>
          <a:xfrm>
            <a:off x="609840" y="3102480"/>
            <a:ext cx="227520" cy="227520"/>
          </a:xfrm>
          <a:prstGeom prst="roundRect">
            <a:avLst>
              <a:gd name="adj" fmla="val 400000"/>
            </a:avLst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23" name="Image 4" descr="preencoded.png"/>
          <p:cNvPicPr/>
          <p:nvPr/>
        </p:nvPicPr>
        <p:blipFill>
          <a:blip r:embed="rId5"/>
          <a:srcRect l="-2703" t="0" r="-2703" b="0"/>
          <a:stretch/>
        </p:blipFill>
        <p:spPr>
          <a:xfrm>
            <a:off x="671040" y="3160080"/>
            <a:ext cx="104040" cy="113400"/>
          </a:xfrm>
          <a:prstGeom prst="rect">
            <a:avLst/>
          </a:prstGeom>
          <a:ln w="0">
            <a:noFill/>
          </a:ln>
        </p:spPr>
      </p:pic>
      <p:sp>
        <p:nvSpPr>
          <p:cNvPr id="1024" name="Text 20"/>
          <p:cNvSpPr/>
          <p:nvPr/>
        </p:nvSpPr>
        <p:spPr>
          <a:xfrm>
            <a:off x="952920" y="3083400"/>
            <a:ext cx="423792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200" spc="-1" strike="noStrike">
                <a:solidFill>
                  <a:srgbClr val="1f2937"/>
                </a:solidFill>
                <a:latin typeface="Noto Sans KR"/>
                <a:ea typeface="Noto Sans KR"/>
              </a:rPr>
              <a:t>시스템 통합 및 이해도 향상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25" name="Text 21"/>
          <p:cNvSpPr/>
          <p:nvPr/>
        </p:nvSpPr>
        <p:spPr>
          <a:xfrm>
            <a:off x="952920" y="3312000"/>
            <a:ext cx="48463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세분화된 코드의 시스템 통합 성공 및 </a:t>
            </a: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USD 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파일 구조</a:t>
            </a: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/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스킨 활용 능력 증대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26" name="Shape 22"/>
          <p:cNvSpPr/>
          <p:nvPr/>
        </p:nvSpPr>
        <p:spPr>
          <a:xfrm>
            <a:off x="304560" y="3960360"/>
            <a:ext cx="6580800" cy="1913760"/>
          </a:xfrm>
          <a:prstGeom prst="roundRect">
            <a:avLst>
              <a:gd name="adj" fmla="val 2851"/>
            </a:avLst>
          </a:prstGeom>
          <a:solidFill>
            <a:srgbClr val="ffffff"/>
          </a:solidFill>
          <a:ln w="0">
            <a:noFill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27" name="Shape 23"/>
          <p:cNvSpPr/>
          <p:nvPr/>
        </p:nvSpPr>
        <p:spPr>
          <a:xfrm>
            <a:off x="304560" y="3960360"/>
            <a:ext cx="74880" cy="1913760"/>
          </a:xfrm>
          <a:prstGeom prst="rect">
            <a:avLst/>
          </a:prstGeom>
          <a:solidFill>
            <a:srgbClr val="9ca3af"/>
          </a:solidFill>
          <a:ln w="12700">
            <a:solidFill>
              <a:srgbClr val="9ca3a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Shape 24"/>
          <p:cNvSpPr/>
          <p:nvPr/>
        </p:nvSpPr>
        <p:spPr>
          <a:xfrm>
            <a:off x="609840" y="4531680"/>
            <a:ext cx="6047640" cy="7920"/>
          </a:xfrm>
          <a:prstGeom prst="rect">
            <a:avLst/>
          </a:prstGeom>
          <a:solidFill>
            <a:srgbClr val="f3f4f6"/>
          </a:solidFill>
          <a:ln w="12700">
            <a:solidFill>
              <a:srgbClr val="f3f4f6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29" name="Image 5" descr="preencoded.png"/>
          <p:cNvPicPr/>
          <p:nvPr/>
        </p:nvPicPr>
        <p:blipFill>
          <a:blip r:embed="rId6"/>
          <a:stretch/>
        </p:blipFill>
        <p:spPr>
          <a:xfrm>
            <a:off x="609840" y="4231800"/>
            <a:ext cx="189000" cy="189000"/>
          </a:xfrm>
          <a:prstGeom prst="rect">
            <a:avLst/>
          </a:prstGeom>
          <a:ln w="0">
            <a:noFill/>
          </a:ln>
        </p:spPr>
      </p:pic>
      <p:sp>
        <p:nvSpPr>
          <p:cNvPr id="1030" name="Text 25"/>
          <p:cNvSpPr/>
          <p:nvPr/>
        </p:nvSpPr>
        <p:spPr>
          <a:xfrm>
            <a:off x="914400" y="4188960"/>
            <a:ext cx="240192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374151"/>
                </a:solidFill>
                <a:latin typeface="Noto Sans KR"/>
                <a:ea typeface="Noto Sans KR"/>
              </a:rPr>
              <a:t>아쉬운 점 </a:t>
            </a:r>
            <a:r>
              <a:rPr b="1" lang="en-US" sz="1500" spc="-1" strike="noStrike">
                <a:solidFill>
                  <a:srgbClr val="374151"/>
                </a:solidFill>
                <a:latin typeface="Noto Sans KR"/>
                <a:ea typeface="Noto Sans KR"/>
              </a:rPr>
              <a:t>(Limitations)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031" name="Shape 26"/>
          <p:cNvSpPr/>
          <p:nvPr/>
        </p:nvSpPr>
        <p:spPr>
          <a:xfrm>
            <a:off x="609840" y="4712760"/>
            <a:ext cx="227520" cy="227520"/>
          </a:xfrm>
          <a:prstGeom prst="roundRect">
            <a:avLst>
              <a:gd name="adj" fmla="val 400000"/>
            </a:avLst>
          </a:prstGeom>
          <a:solidFill>
            <a:srgbClr val="f9fafb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32" name="Image 6" descr="preencoded.png"/>
          <p:cNvPicPr/>
          <p:nvPr/>
        </p:nvPicPr>
        <p:blipFill>
          <a:blip r:embed="rId7"/>
          <a:srcRect l="-18000" t="0" r="-18000" b="0"/>
          <a:stretch/>
        </p:blipFill>
        <p:spPr>
          <a:xfrm>
            <a:off x="714240" y="4769640"/>
            <a:ext cx="18000" cy="113400"/>
          </a:xfrm>
          <a:prstGeom prst="rect">
            <a:avLst/>
          </a:prstGeom>
          <a:ln w="0">
            <a:noFill/>
          </a:ln>
        </p:spPr>
      </p:pic>
      <p:sp>
        <p:nvSpPr>
          <p:cNvPr id="1033" name="Text 27"/>
          <p:cNvSpPr/>
          <p:nvPr/>
        </p:nvSpPr>
        <p:spPr>
          <a:xfrm>
            <a:off x="952920" y="4693680"/>
            <a:ext cx="407628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초기 구조 이해의 어려움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34" name="Text 28"/>
          <p:cNvSpPr/>
          <p:nvPr/>
        </p:nvSpPr>
        <p:spPr>
          <a:xfrm>
            <a:off x="952920" y="4922280"/>
            <a:ext cx="45709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6b7280"/>
                </a:solidFill>
                <a:latin typeface="Noto Sans KR"/>
                <a:ea typeface="Noto Sans KR"/>
              </a:rPr>
              <a:t>ROS2</a:t>
            </a:r>
            <a:r>
              <a:rPr b="0" lang="zh-CN" sz="1000" spc="-1" strike="noStrike">
                <a:solidFill>
                  <a:srgbClr val="6b7280"/>
                </a:solidFill>
                <a:latin typeface="Noto Sans KR"/>
                <a:ea typeface="Noto Sans KR"/>
              </a:rPr>
              <a:t>와 </a:t>
            </a:r>
            <a:r>
              <a:rPr b="0" lang="en-US" sz="1000" spc="-1" strike="noStrike">
                <a:solidFill>
                  <a:srgbClr val="6b7280"/>
                </a:solidFill>
                <a:latin typeface="Noto Sans KR"/>
                <a:ea typeface="Noto Sans KR"/>
              </a:rPr>
              <a:t>Isaac Sim </a:t>
            </a:r>
            <a:r>
              <a:rPr b="0" lang="zh-CN" sz="1000" spc="-1" strike="noStrike">
                <a:solidFill>
                  <a:srgbClr val="6b7280"/>
                </a:solidFill>
                <a:latin typeface="Noto Sans KR"/>
                <a:ea typeface="Noto Sans KR"/>
              </a:rPr>
              <a:t>간 통신 및 전체 시스템 아키텍처 파악에 시간 소요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35" name="Shape 29"/>
          <p:cNvSpPr/>
          <p:nvPr/>
        </p:nvSpPr>
        <p:spPr>
          <a:xfrm>
            <a:off x="609840" y="5245920"/>
            <a:ext cx="227520" cy="227520"/>
          </a:xfrm>
          <a:prstGeom prst="roundRect">
            <a:avLst>
              <a:gd name="adj" fmla="val 400000"/>
            </a:avLst>
          </a:prstGeom>
          <a:solidFill>
            <a:srgbClr val="f9fafb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36" name="Image 7" descr="preencoded.png"/>
          <p:cNvPicPr/>
          <p:nvPr/>
        </p:nvPicPr>
        <p:blipFill>
          <a:blip r:embed="rId8"/>
          <a:srcRect l="-18000" t="0" r="-18000" b="0"/>
          <a:stretch/>
        </p:blipFill>
        <p:spPr>
          <a:xfrm>
            <a:off x="714240" y="5302440"/>
            <a:ext cx="18000" cy="113400"/>
          </a:xfrm>
          <a:prstGeom prst="rect">
            <a:avLst/>
          </a:prstGeom>
          <a:ln w="0">
            <a:noFill/>
          </a:ln>
        </p:spPr>
      </p:pic>
      <p:sp>
        <p:nvSpPr>
          <p:cNvPr id="1037" name="Text 30"/>
          <p:cNvSpPr/>
          <p:nvPr/>
        </p:nvSpPr>
        <p:spPr>
          <a:xfrm>
            <a:off x="952920" y="5226840"/>
            <a:ext cx="403776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로봇암 동작 속도 한계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38" name="Text 31"/>
          <p:cNvSpPr/>
          <p:nvPr/>
        </p:nvSpPr>
        <p:spPr>
          <a:xfrm>
            <a:off x="952920" y="5455440"/>
            <a:ext cx="465408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6b7280"/>
                </a:solidFill>
                <a:latin typeface="Noto Sans KR"/>
                <a:ea typeface="Noto Sans KR"/>
              </a:rPr>
              <a:t>실시간 처리량 증대를 위한 로봇암 작동 속도 및 모션 플래닝 개선 필요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39" name="Shape 32"/>
          <p:cNvSpPr/>
          <p:nvPr/>
        </p:nvSpPr>
        <p:spPr>
          <a:xfrm>
            <a:off x="7188120" y="1175760"/>
            <a:ext cx="4704480" cy="4808520"/>
          </a:xfrm>
          <a:prstGeom prst="roundRect">
            <a:avLst>
              <a:gd name="adj" fmla="val 472"/>
            </a:avLst>
          </a:prstGeom>
          <a:solidFill>
            <a:srgbClr val="ffffff">
              <a:alpha val="60000"/>
            </a:srgbClr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40" name="Text 33"/>
          <p:cNvSpPr/>
          <p:nvPr/>
        </p:nvSpPr>
        <p:spPr>
          <a:xfrm>
            <a:off x="8702280" y="2140560"/>
            <a:ext cx="178308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83" strike="noStrike">
                <a:solidFill>
                  <a:srgbClr val="9ca3af"/>
                </a:solidFill>
                <a:latin typeface="Noto Sans KR"/>
                <a:ea typeface="Noto Sans KR"/>
              </a:rPr>
              <a:t>Project Review Matrix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41" name="Shape 34"/>
          <p:cNvSpPr/>
          <p:nvPr/>
        </p:nvSpPr>
        <p:spPr>
          <a:xfrm>
            <a:off x="7828200" y="6172200"/>
            <a:ext cx="4066200" cy="380160"/>
          </a:xfrm>
          <a:custGeom>
            <a:avLst/>
            <a:gdLst/>
            <a:ahLst/>
            <a:rect l="l" t="t" r="r" b="b"/>
            <a:pathLst>
              <a:path w="4067251" h="381305">
                <a:moveTo>
                  <a:pt x="0" y="0"/>
                </a:moveTo>
                <a:lnTo>
                  <a:pt x="4067251" y="0"/>
                </a:lnTo>
                <a:lnTo>
                  <a:pt x="4067251" y="381305"/>
                </a:lnTo>
                <a:lnTo>
                  <a:pt x="0" y="381305"/>
                </a:lnTo>
                <a:lnTo>
                  <a:pt x="203363" y="190652"/>
                </a:lnTo>
                <a:close/>
              </a:path>
            </a:pathLst>
          </a:custGeom>
          <a:solidFill>
            <a:srgbClr val="4b556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Text 35"/>
          <p:cNvSpPr/>
          <p:nvPr/>
        </p:nvSpPr>
        <p:spPr>
          <a:xfrm>
            <a:off x="9475920" y="6267240"/>
            <a:ext cx="99468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차기 목표 수립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43" name="Shape 36"/>
          <p:cNvSpPr/>
          <p:nvPr/>
        </p:nvSpPr>
        <p:spPr>
          <a:xfrm>
            <a:off x="3952080" y="6172200"/>
            <a:ext cx="4066200" cy="380160"/>
          </a:xfrm>
          <a:custGeom>
            <a:avLst/>
            <a:gdLst/>
            <a:ahLst/>
            <a:rect l="l" t="t" r="r" b="b"/>
            <a:pathLst>
              <a:path w="4067251" h="381305">
                <a:moveTo>
                  <a:pt x="0" y="0"/>
                </a:moveTo>
                <a:lnTo>
                  <a:pt x="3863889" y="0"/>
                </a:lnTo>
                <a:lnTo>
                  <a:pt x="4067251" y="190652"/>
                </a:lnTo>
                <a:lnTo>
                  <a:pt x="3863889" y="381305"/>
                </a:lnTo>
                <a:lnTo>
                  <a:pt x="0" y="381305"/>
                </a:lnTo>
                <a:lnTo>
                  <a:pt x="203363" y="190652"/>
                </a:lnTo>
                <a:close/>
              </a:path>
            </a:pathLst>
          </a:custGeom>
          <a:solidFill>
            <a:srgbClr val="1f2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Text 37"/>
          <p:cNvSpPr/>
          <p:nvPr/>
        </p:nvSpPr>
        <p:spPr>
          <a:xfrm>
            <a:off x="5533200" y="6267240"/>
            <a:ext cx="11329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개선 포인트 도출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45" name="Shape 38"/>
          <p:cNvSpPr/>
          <p:nvPr/>
        </p:nvSpPr>
        <p:spPr>
          <a:xfrm>
            <a:off x="304560" y="6172200"/>
            <a:ext cx="3837600" cy="380160"/>
          </a:xfrm>
          <a:custGeom>
            <a:avLst/>
            <a:gdLst/>
            <a:ahLst/>
            <a:rect l="l" t="t" r="r" b="b"/>
            <a:pathLst>
              <a:path w="3838651" h="381305">
                <a:moveTo>
                  <a:pt x="0" y="0"/>
                </a:moveTo>
                <a:lnTo>
                  <a:pt x="3646719" y="0"/>
                </a:lnTo>
                <a:lnTo>
                  <a:pt x="3838651" y="190652"/>
                </a:lnTo>
                <a:lnTo>
                  <a:pt x="3646719" y="381305"/>
                </a:lnTo>
                <a:lnTo>
                  <a:pt x="0" y="381305"/>
                </a:ln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Text 39"/>
          <p:cNvSpPr/>
          <p:nvPr/>
        </p:nvSpPr>
        <p:spPr>
          <a:xfrm>
            <a:off x="1764720" y="6267240"/>
            <a:ext cx="9104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9ca3af"/>
                </a:solidFill>
                <a:latin typeface="Noto Sans KR"/>
                <a:ea typeface="Noto Sans KR"/>
              </a:rPr>
              <a:t>성공요인 분석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47" name="Shape 40"/>
          <p:cNvSpPr/>
          <p:nvPr/>
        </p:nvSpPr>
        <p:spPr>
          <a:xfrm>
            <a:off x="7426800" y="2521800"/>
            <a:ext cx="4228200" cy="703800"/>
          </a:xfrm>
          <a:prstGeom prst="roundRect">
            <a:avLst>
              <a:gd name="adj" fmla="val 14022"/>
            </a:avLst>
          </a:prstGeom>
          <a:solidFill>
            <a:srgbClr val="ffffff"/>
          </a:solidFill>
          <a:ln w="12700">
            <a:solidFill>
              <a:srgbClr val="f3f4f6"/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48" name="Shape 41"/>
          <p:cNvSpPr/>
          <p:nvPr/>
        </p:nvSpPr>
        <p:spPr>
          <a:xfrm>
            <a:off x="7588440" y="2683800"/>
            <a:ext cx="380160" cy="380160"/>
          </a:xfrm>
          <a:prstGeom prst="roundRect">
            <a:avLst>
              <a:gd name="adj" fmla="val 239808"/>
            </a:avLst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49" name="Image 8" descr="preencoded.png"/>
          <p:cNvPicPr/>
          <p:nvPr/>
        </p:nvPicPr>
        <p:blipFill>
          <a:blip r:embed="rId9"/>
          <a:srcRect l="0" t="-844" r="0" b="-844"/>
          <a:stretch/>
        </p:blipFill>
        <p:spPr>
          <a:xfrm>
            <a:off x="7683840" y="2787840"/>
            <a:ext cx="189000" cy="171000"/>
          </a:xfrm>
          <a:prstGeom prst="rect">
            <a:avLst/>
          </a:prstGeom>
          <a:ln w="0">
            <a:noFill/>
          </a:ln>
        </p:spPr>
      </p:pic>
      <p:sp>
        <p:nvSpPr>
          <p:cNvPr id="1050" name="Text 42"/>
          <p:cNvSpPr/>
          <p:nvPr/>
        </p:nvSpPr>
        <p:spPr>
          <a:xfrm>
            <a:off x="8121600" y="2683800"/>
            <a:ext cx="31993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1f2937"/>
                </a:solidFill>
                <a:latin typeface="Noto Sans KR"/>
                <a:ea typeface="Noto Sans KR"/>
              </a:rPr>
              <a:t>Success Points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51" name="Text 43"/>
          <p:cNvSpPr/>
          <p:nvPr/>
        </p:nvSpPr>
        <p:spPr>
          <a:xfrm>
            <a:off x="8121600" y="2912400"/>
            <a:ext cx="319932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Physics · Control · Teamwork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052" name="Image 9" descr="preencoded.png"/>
          <p:cNvPicPr/>
          <p:nvPr/>
        </p:nvPicPr>
        <p:blipFill>
          <a:blip r:embed="rId10"/>
          <a:stretch/>
        </p:blipFill>
        <p:spPr>
          <a:xfrm>
            <a:off x="11354040" y="2807280"/>
            <a:ext cx="132480" cy="151560"/>
          </a:xfrm>
          <a:prstGeom prst="rect">
            <a:avLst/>
          </a:prstGeom>
          <a:ln w="0">
            <a:noFill/>
          </a:ln>
        </p:spPr>
      </p:pic>
      <p:sp>
        <p:nvSpPr>
          <p:cNvPr id="1053" name="Shape 44"/>
          <p:cNvSpPr/>
          <p:nvPr/>
        </p:nvSpPr>
        <p:spPr>
          <a:xfrm>
            <a:off x="7426800" y="3378600"/>
            <a:ext cx="4228200" cy="703800"/>
          </a:xfrm>
          <a:prstGeom prst="roundRect">
            <a:avLst>
              <a:gd name="adj" fmla="val 14022"/>
            </a:avLst>
          </a:prstGeom>
          <a:solidFill>
            <a:srgbClr val="ffffff"/>
          </a:solidFill>
          <a:ln w="12700">
            <a:solidFill>
              <a:srgbClr val="f3f4f6"/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54" name="Shape 45"/>
          <p:cNvSpPr/>
          <p:nvPr/>
        </p:nvSpPr>
        <p:spPr>
          <a:xfrm>
            <a:off x="7588440" y="3540600"/>
            <a:ext cx="380160" cy="380160"/>
          </a:xfrm>
          <a:prstGeom prst="roundRect">
            <a:avLst>
              <a:gd name="adj" fmla="val 239808"/>
            </a:avLst>
          </a:prstGeom>
          <a:solidFill>
            <a:srgbClr val="f9fafb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55" name="Image 10" descr="preencoded.png"/>
          <p:cNvPicPr/>
          <p:nvPr/>
        </p:nvPicPr>
        <p:blipFill>
          <a:blip r:embed="rId11"/>
          <a:stretch/>
        </p:blipFill>
        <p:spPr>
          <a:xfrm>
            <a:off x="7692840" y="3645720"/>
            <a:ext cx="171000" cy="171000"/>
          </a:xfrm>
          <a:prstGeom prst="rect">
            <a:avLst/>
          </a:prstGeom>
          <a:ln w="0">
            <a:noFill/>
          </a:ln>
        </p:spPr>
      </p:pic>
      <p:sp>
        <p:nvSpPr>
          <p:cNvPr id="1056" name="Text 46"/>
          <p:cNvSpPr/>
          <p:nvPr/>
        </p:nvSpPr>
        <p:spPr>
          <a:xfrm>
            <a:off x="8121600" y="3540600"/>
            <a:ext cx="331380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Limitations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57" name="Text 47"/>
          <p:cNvSpPr/>
          <p:nvPr/>
        </p:nvSpPr>
        <p:spPr>
          <a:xfrm>
            <a:off x="8121600" y="3769200"/>
            <a:ext cx="331380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Speed · Data · Initial Setup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058" name="Image 11" descr="preencoded.png"/>
          <p:cNvPicPr/>
          <p:nvPr/>
        </p:nvPicPr>
        <p:blipFill>
          <a:blip r:embed="rId12"/>
          <a:stretch/>
        </p:blipFill>
        <p:spPr>
          <a:xfrm>
            <a:off x="11468520" y="3664800"/>
            <a:ext cx="18000" cy="151560"/>
          </a:xfrm>
          <a:prstGeom prst="rect">
            <a:avLst/>
          </a:prstGeom>
          <a:ln w="0">
            <a:noFill/>
          </a:ln>
        </p:spPr>
      </p:pic>
      <p:sp>
        <p:nvSpPr>
          <p:cNvPr id="1059" name="Shape 48"/>
          <p:cNvSpPr/>
          <p:nvPr/>
        </p:nvSpPr>
        <p:spPr>
          <a:xfrm>
            <a:off x="7426800" y="4312440"/>
            <a:ext cx="4228200" cy="703800"/>
          </a:xfrm>
          <a:prstGeom prst="roundRect">
            <a:avLst>
              <a:gd name="adj" fmla="val 14022"/>
            </a:avLst>
          </a:prstGeom>
          <a:solidFill>
            <a:srgbClr val="eff6ff"/>
          </a:solidFill>
          <a:ln w="12700">
            <a:solidFill>
              <a:srgbClr val="dbeafe"/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60" name="Shape 49"/>
          <p:cNvSpPr/>
          <p:nvPr/>
        </p:nvSpPr>
        <p:spPr>
          <a:xfrm>
            <a:off x="7588440" y="4474080"/>
            <a:ext cx="380160" cy="380160"/>
          </a:xfrm>
          <a:prstGeom prst="roundRect">
            <a:avLst>
              <a:gd name="adj" fmla="val 239808"/>
            </a:avLst>
          </a:prstGeom>
          <a:solidFill>
            <a:srgbClr val="dbeafe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61" name="Image 12" descr="preencoded.png"/>
          <p:cNvPicPr/>
          <p:nvPr/>
        </p:nvPicPr>
        <p:blipFill>
          <a:blip r:embed="rId13"/>
          <a:stretch/>
        </p:blipFill>
        <p:spPr>
          <a:xfrm>
            <a:off x="7692840" y="4579200"/>
            <a:ext cx="171000" cy="171000"/>
          </a:xfrm>
          <a:prstGeom prst="rect">
            <a:avLst/>
          </a:prstGeom>
          <a:ln w="0">
            <a:noFill/>
          </a:ln>
        </p:spPr>
      </p:pic>
      <p:sp>
        <p:nvSpPr>
          <p:cNvPr id="1062" name="Text 50"/>
          <p:cNvSpPr/>
          <p:nvPr/>
        </p:nvSpPr>
        <p:spPr>
          <a:xfrm>
            <a:off x="8121600" y="4474080"/>
            <a:ext cx="31993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1e3a8a"/>
                </a:solidFill>
                <a:latin typeface="Noto Sans KR"/>
                <a:ea typeface="Noto Sans KR"/>
              </a:rPr>
              <a:t>Future Plan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63" name="Text 51"/>
          <p:cNvSpPr/>
          <p:nvPr/>
        </p:nvSpPr>
        <p:spPr>
          <a:xfrm>
            <a:off x="8121600" y="4702680"/>
            <a:ext cx="319932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1d4ed8"/>
                </a:solidFill>
                <a:latin typeface="Noto Sans KR"/>
                <a:ea typeface="Noto Sans KR"/>
              </a:rPr>
              <a:t>GPU Optimization · Multi-Agent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064" name="Image 13" descr="preencoded.png"/>
          <p:cNvPicPr/>
          <p:nvPr/>
        </p:nvPicPr>
        <p:blipFill>
          <a:blip r:embed="rId14"/>
          <a:stretch/>
        </p:blipFill>
        <p:spPr>
          <a:xfrm>
            <a:off x="11354040" y="4598640"/>
            <a:ext cx="132480" cy="15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0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333333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Shape 1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f9f7f2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Shape 2"/>
          <p:cNvSpPr/>
          <p:nvPr/>
        </p:nvSpPr>
        <p:spPr>
          <a:xfrm>
            <a:off x="0" y="0"/>
            <a:ext cx="113400" cy="6856920"/>
          </a:xfrm>
          <a:prstGeom prst="rect">
            <a:avLst/>
          </a:prstGeom>
          <a:solidFill>
            <a:srgbClr val="1f2937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Text 3"/>
          <p:cNvSpPr/>
          <p:nvPr/>
        </p:nvSpPr>
        <p:spPr>
          <a:xfrm>
            <a:off x="609840" y="381240"/>
            <a:ext cx="257580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97" strike="noStrike">
                <a:solidFill>
                  <a:srgbClr val="1f2937"/>
                </a:solidFill>
                <a:latin typeface="Noto Sans KR"/>
                <a:ea typeface="Noto Sans KR"/>
              </a:rPr>
              <a:t>K-Digital Training Project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2" name="Text 4"/>
          <p:cNvSpPr/>
          <p:nvPr/>
        </p:nvSpPr>
        <p:spPr>
          <a:xfrm>
            <a:off x="609840" y="647280"/>
            <a:ext cx="29854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3600" spc="-92" strike="noStrike">
                <a:solidFill>
                  <a:srgbClr val="111827"/>
                </a:solidFill>
                <a:latin typeface="Noto Sans KR"/>
                <a:ea typeface="Noto Sans KR"/>
              </a:rPr>
              <a:t>목 차</a:t>
            </a:r>
            <a:r>
              <a:rPr b="1" lang="en-US" sz="3600" spc="-92" strike="noStrike">
                <a:solidFill>
                  <a:srgbClr val="9ca3af"/>
                </a:solidFill>
                <a:latin typeface="Noto Sans KR"/>
                <a:ea typeface="Noto Sans KR"/>
              </a:rPr>
              <a:t>INDEX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3" name="Text 5"/>
          <p:cNvSpPr/>
          <p:nvPr/>
        </p:nvSpPr>
        <p:spPr>
          <a:xfrm>
            <a:off x="9968760" y="724320"/>
            <a:ext cx="184788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6b7280"/>
                </a:solidFill>
                <a:latin typeface="Noto Sans KR"/>
                <a:ea typeface="Noto Sans KR"/>
              </a:rPr>
              <a:t>사과 선별 공정 디지털 트윈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4" name="Text 6"/>
          <p:cNvSpPr/>
          <p:nvPr/>
        </p:nvSpPr>
        <p:spPr>
          <a:xfrm>
            <a:off x="10235880" y="952920"/>
            <a:ext cx="15807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9ca3af"/>
                </a:solidFill>
                <a:latin typeface="Noto Sans KR"/>
                <a:ea typeface="Noto Sans KR"/>
              </a:rPr>
              <a:t>F-2 </a:t>
            </a:r>
            <a:r>
              <a:rPr b="0" lang="zh-CN" sz="900" spc="-1" strike="noStrike">
                <a:solidFill>
                  <a:srgbClr val="9ca3af"/>
                </a:solidFill>
                <a:latin typeface="Noto Sans KR"/>
                <a:ea typeface="Noto Sans KR"/>
              </a:rPr>
              <a:t>삼성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5" name="Shape 7"/>
          <p:cNvSpPr/>
          <p:nvPr/>
        </p:nvSpPr>
        <p:spPr>
          <a:xfrm>
            <a:off x="2094840" y="1695240"/>
            <a:ext cx="37440" cy="342000"/>
          </a:xfrm>
          <a:prstGeom prst="rect">
            <a:avLst/>
          </a:prstGeom>
          <a:noFill/>
          <a:ln w="12700">
            <a:solidFill>
              <a:srgbClr val="000000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Text 8"/>
          <p:cNvSpPr/>
          <p:nvPr/>
        </p:nvSpPr>
        <p:spPr>
          <a:xfrm>
            <a:off x="2361960" y="1647720"/>
            <a:ext cx="864828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프로젝트 개요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67" name="Text 9"/>
          <p:cNvSpPr/>
          <p:nvPr/>
        </p:nvSpPr>
        <p:spPr>
          <a:xfrm>
            <a:off x="2361960" y="1933920"/>
            <a:ext cx="864828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주제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·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배경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·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비전 시스템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·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구조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·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활용방안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8" name="Shape 10"/>
          <p:cNvSpPr/>
          <p:nvPr/>
        </p:nvSpPr>
        <p:spPr>
          <a:xfrm>
            <a:off x="1218960" y="2238480"/>
            <a:ext cx="9752760" cy="7920"/>
          </a:xfrm>
          <a:prstGeom prst="rect">
            <a:avLst/>
          </a:prstGeom>
          <a:solidFill>
            <a:srgbClr val="e5e7eb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Shape 11"/>
          <p:cNvSpPr/>
          <p:nvPr/>
        </p:nvSpPr>
        <p:spPr>
          <a:xfrm>
            <a:off x="2094840" y="2448000"/>
            <a:ext cx="37440" cy="342000"/>
          </a:xfrm>
          <a:prstGeom prst="rect">
            <a:avLst/>
          </a:prstGeom>
          <a:noFill/>
          <a:ln w="12700">
            <a:solidFill>
              <a:srgbClr val="000000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Text 12"/>
          <p:cNvSpPr/>
          <p:nvPr/>
        </p:nvSpPr>
        <p:spPr>
          <a:xfrm>
            <a:off x="2361960" y="2400480"/>
            <a:ext cx="864828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팀 구성 및 역할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1" name="Text 13"/>
          <p:cNvSpPr/>
          <p:nvPr/>
        </p:nvSpPr>
        <p:spPr>
          <a:xfrm>
            <a:off x="2361960" y="2686680"/>
            <a:ext cx="864828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팀원별 담당 업무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 및 협업 구조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2" name="Shape 14"/>
          <p:cNvSpPr/>
          <p:nvPr/>
        </p:nvSpPr>
        <p:spPr>
          <a:xfrm>
            <a:off x="1218960" y="2990880"/>
            <a:ext cx="9752760" cy="7920"/>
          </a:xfrm>
          <a:prstGeom prst="rect">
            <a:avLst/>
          </a:prstGeom>
          <a:solidFill>
            <a:srgbClr val="e5e7eb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Shape 15"/>
          <p:cNvSpPr/>
          <p:nvPr/>
        </p:nvSpPr>
        <p:spPr>
          <a:xfrm>
            <a:off x="2094840" y="3200400"/>
            <a:ext cx="37440" cy="342000"/>
          </a:xfrm>
          <a:prstGeom prst="rect">
            <a:avLst/>
          </a:prstGeom>
          <a:noFill/>
          <a:ln w="12700">
            <a:solidFill>
              <a:srgbClr val="000000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Text 16"/>
          <p:cNvSpPr/>
          <p:nvPr/>
        </p:nvSpPr>
        <p:spPr>
          <a:xfrm>
            <a:off x="2361960" y="3152880"/>
            <a:ext cx="864828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핵심 전략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5" name="Text 17"/>
          <p:cNvSpPr/>
          <p:nvPr/>
        </p:nvSpPr>
        <p:spPr>
          <a:xfrm>
            <a:off x="2361960" y="3438000"/>
            <a:ext cx="864828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파라미터 스윕 최적화 및 기술적 접근 전략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6" name="Shape 18"/>
          <p:cNvSpPr/>
          <p:nvPr/>
        </p:nvSpPr>
        <p:spPr>
          <a:xfrm>
            <a:off x="1218960" y="3743640"/>
            <a:ext cx="9752760" cy="7920"/>
          </a:xfrm>
          <a:prstGeom prst="rect">
            <a:avLst/>
          </a:prstGeom>
          <a:solidFill>
            <a:srgbClr val="e5e7eb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Shape 19"/>
          <p:cNvSpPr/>
          <p:nvPr/>
        </p:nvSpPr>
        <p:spPr>
          <a:xfrm>
            <a:off x="2094840" y="3952800"/>
            <a:ext cx="37440" cy="342000"/>
          </a:xfrm>
          <a:prstGeom prst="rect">
            <a:avLst/>
          </a:prstGeom>
          <a:noFill/>
          <a:ln w="12700">
            <a:solidFill>
              <a:srgbClr val="000000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Text 20"/>
          <p:cNvSpPr/>
          <p:nvPr/>
        </p:nvSpPr>
        <p:spPr>
          <a:xfrm>
            <a:off x="2361960" y="3905280"/>
            <a:ext cx="864828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수행 경과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9" name="Text 21"/>
          <p:cNvSpPr/>
          <p:nvPr/>
        </p:nvSpPr>
        <p:spPr>
          <a:xfrm>
            <a:off x="2361960" y="4190760"/>
            <a:ext cx="864828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데이터 확장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· Split 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개선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·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증강 전략 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(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모델 최적화 스토리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)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0" name="Shape 22"/>
          <p:cNvSpPr/>
          <p:nvPr/>
        </p:nvSpPr>
        <p:spPr>
          <a:xfrm>
            <a:off x="1218960" y="4496040"/>
            <a:ext cx="9752760" cy="7920"/>
          </a:xfrm>
          <a:prstGeom prst="rect">
            <a:avLst/>
          </a:prstGeom>
          <a:solidFill>
            <a:srgbClr val="e5e7eb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Shape 23"/>
          <p:cNvSpPr/>
          <p:nvPr/>
        </p:nvSpPr>
        <p:spPr>
          <a:xfrm>
            <a:off x="2094840" y="4724640"/>
            <a:ext cx="37440" cy="303480"/>
          </a:xfrm>
          <a:prstGeom prst="rect">
            <a:avLst/>
          </a:prstGeom>
          <a:noFill/>
          <a:ln w="12700">
            <a:solidFill>
              <a:srgbClr val="000000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Text 24"/>
          <p:cNvSpPr/>
          <p:nvPr/>
        </p:nvSpPr>
        <p:spPr>
          <a:xfrm>
            <a:off x="2361960" y="4658040"/>
            <a:ext cx="864828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핵심 기술 및 통신 검증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83" name="Text 25"/>
          <p:cNvSpPr/>
          <p:nvPr/>
        </p:nvSpPr>
        <p:spPr>
          <a:xfrm>
            <a:off x="2361960" y="4943160"/>
            <a:ext cx="864828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코드 흐름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· DB 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저장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· ROS2 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통신 파이프라인 검증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4" name="Shape 26"/>
          <p:cNvSpPr/>
          <p:nvPr/>
        </p:nvSpPr>
        <p:spPr>
          <a:xfrm>
            <a:off x="1218960" y="5248800"/>
            <a:ext cx="9752760" cy="7920"/>
          </a:xfrm>
          <a:prstGeom prst="rect">
            <a:avLst/>
          </a:prstGeom>
          <a:solidFill>
            <a:srgbClr val="e5e7eb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Shape 27"/>
          <p:cNvSpPr/>
          <p:nvPr/>
        </p:nvSpPr>
        <p:spPr>
          <a:xfrm>
            <a:off x="2094840" y="5457960"/>
            <a:ext cx="37440" cy="342000"/>
          </a:xfrm>
          <a:prstGeom prst="rect">
            <a:avLst/>
          </a:prstGeom>
          <a:noFill/>
          <a:ln w="12700">
            <a:solidFill>
              <a:srgbClr val="000000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Text 28"/>
          <p:cNvSpPr/>
          <p:nvPr/>
        </p:nvSpPr>
        <p:spPr>
          <a:xfrm>
            <a:off x="2361960" y="5410440"/>
            <a:ext cx="864828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사후 평가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87" name="Text 29"/>
          <p:cNvSpPr/>
          <p:nvPr/>
        </p:nvSpPr>
        <p:spPr>
          <a:xfrm>
            <a:off x="2361960" y="5695920"/>
            <a:ext cx="864828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완성도 평가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·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개선점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·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소감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8" name="Text 30"/>
          <p:cNvSpPr/>
          <p:nvPr/>
        </p:nvSpPr>
        <p:spPr>
          <a:xfrm>
            <a:off x="1392480" y="1695240"/>
            <a:ext cx="47520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d1d5db"/>
                </a:solidFill>
                <a:latin typeface="ui-sans-serif"/>
                <a:ea typeface="ui-sans-serif"/>
              </a:rPr>
              <a:t>01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89" name="Image 0" descr="preencoded.png"/>
          <p:cNvPicPr/>
          <p:nvPr/>
        </p:nvPicPr>
        <p:blipFill>
          <a:blip r:embed="rId1"/>
          <a:srcRect l="-709" t="0" r="-709" b="0"/>
          <a:stretch/>
        </p:blipFill>
        <p:spPr>
          <a:xfrm>
            <a:off x="10820160" y="1793160"/>
            <a:ext cx="151560" cy="171000"/>
          </a:xfrm>
          <a:prstGeom prst="rect">
            <a:avLst/>
          </a:prstGeom>
          <a:ln w="0">
            <a:noFill/>
          </a:ln>
        </p:spPr>
      </p:pic>
      <p:sp>
        <p:nvSpPr>
          <p:cNvPr id="90" name="Text 31"/>
          <p:cNvSpPr/>
          <p:nvPr/>
        </p:nvSpPr>
        <p:spPr>
          <a:xfrm>
            <a:off x="1392480" y="2448000"/>
            <a:ext cx="47520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d1d5db"/>
                </a:solidFill>
                <a:latin typeface="ui-sans-serif"/>
                <a:ea typeface="ui-sans-serif"/>
              </a:rPr>
              <a:t>02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91" name="Image 1" descr="preencoded.png"/>
          <p:cNvPicPr/>
          <p:nvPr/>
        </p:nvPicPr>
        <p:blipFill>
          <a:blip r:embed="rId2"/>
          <a:srcRect l="-709" t="0" r="-709" b="0"/>
          <a:stretch/>
        </p:blipFill>
        <p:spPr>
          <a:xfrm>
            <a:off x="10820160" y="2545560"/>
            <a:ext cx="151560" cy="171000"/>
          </a:xfrm>
          <a:prstGeom prst="rect">
            <a:avLst/>
          </a:prstGeom>
          <a:ln w="0">
            <a:noFill/>
          </a:ln>
        </p:spPr>
      </p:pic>
      <p:sp>
        <p:nvSpPr>
          <p:cNvPr id="92" name="Text 32"/>
          <p:cNvSpPr/>
          <p:nvPr/>
        </p:nvSpPr>
        <p:spPr>
          <a:xfrm>
            <a:off x="1392480" y="3200400"/>
            <a:ext cx="47520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d1d5db"/>
                </a:solidFill>
                <a:latin typeface="ui-sans-serif"/>
                <a:ea typeface="ui-sans-serif"/>
              </a:rPr>
              <a:t>03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93" name="Image 2" descr="preencoded.png"/>
          <p:cNvPicPr/>
          <p:nvPr/>
        </p:nvPicPr>
        <p:blipFill>
          <a:blip r:embed="rId3"/>
          <a:srcRect l="-709" t="0" r="-709" b="0"/>
          <a:stretch/>
        </p:blipFill>
        <p:spPr>
          <a:xfrm>
            <a:off x="10820160" y="3298320"/>
            <a:ext cx="151560" cy="171000"/>
          </a:xfrm>
          <a:prstGeom prst="rect">
            <a:avLst/>
          </a:prstGeom>
          <a:ln w="0">
            <a:noFill/>
          </a:ln>
        </p:spPr>
      </p:pic>
      <p:sp>
        <p:nvSpPr>
          <p:cNvPr id="94" name="Text 33"/>
          <p:cNvSpPr/>
          <p:nvPr/>
        </p:nvSpPr>
        <p:spPr>
          <a:xfrm>
            <a:off x="1392480" y="3952800"/>
            <a:ext cx="47520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d1d5db"/>
                </a:solidFill>
                <a:latin typeface="ui-sans-serif"/>
                <a:ea typeface="ui-sans-serif"/>
              </a:rPr>
              <a:t>04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95" name="Image 3" descr="preencoded.png"/>
          <p:cNvPicPr/>
          <p:nvPr/>
        </p:nvPicPr>
        <p:blipFill>
          <a:blip r:embed="rId4"/>
          <a:srcRect l="-709" t="0" r="-709" b="0"/>
          <a:stretch/>
        </p:blipFill>
        <p:spPr>
          <a:xfrm>
            <a:off x="10820160" y="4050720"/>
            <a:ext cx="151560" cy="171000"/>
          </a:xfrm>
          <a:prstGeom prst="rect">
            <a:avLst/>
          </a:prstGeom>
          <a:ln w="0">
            <a:noFill/>
          </a:ln>
        </p:spPr>
      </p:pic>
      <p:sp>
        <p:nvSpPr>
          <p:cNvPr id="96" name="Text 34"/>
          <p:cNvSpPr/>
          <p:nvPr/>
        </p:nvSpPr>
        <p:spPr>
          <a:xfrm>
            <a:off x="1241640" y="4744080"/>
            <a:ext cx="62820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46" strike="noStrike">
                <a:solidFill>
                  <a:srgbClr val="d1d5db"/>
                </a:solidFill>
                <a:latin typeface="ui-sans-serif"/>
                <a:ea typeface="ui-sans-serif"/>
              </a:rPr>
              <a:t>04-1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7" name="Image 4" descr="preencoded.png"/>
          <p:cNvPicPr/>
          <p:nvPr/>
        </p:nvPicPr>
        <p:blipFill>
          <a:blip r:embed="rId5"/>
          <a:srcRect l="-709" t="0" r="-709" b="0"/>
          <a:stretch/>
        </p:blipFill>
        <p:spPr>
          <a:xfrm>
            <a:off x="10820160" y="4803480"/>
            <a:ext cx="151560" cy="171000"/>
          </a:xfrm>
          <a:prstGeom prst="rect">
            <a:avLst/>
          </a:prstGeom>
          <a:ln w="0">
            <a:noFill/>
          </a:ln>
        </p:spPr>
      </p:pic>
      <p:sp>
        <p:nvSpPr>
          <p:cNvPr id="98" name="Text 35"/>
          <p:cNvSpPr/>
          <p:nvPr/>
        </p:nvSpPr>
        <p:spPr>
          <a:xfrm>
            <a:off x="1392480" y="5457960"/>
            <a:ext cx="47520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d1d5db"/>
                </a:solidFill>
                <a:latin typeface="ui-sans-serif"/>
                <a:ea typeface="ui-sans-serif"/>
              </a:rPr>
              <a:t>05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99" name="Image 5" descr="preencoded.png"/>
          <p:cNvPicPr/>
          <p:nvPr/>
        </p:nvPicPr>
        <p:blipFill>
          <a:blip r:embed="rId6"/>
          <a:srcRect l="-709" t="0" r="-709" b="0"/>
          <a:stretch/>
        </p:blipFill>
        <p:spPr>
          <a:xfrm>
            <a:off x="10820160" y="5555880"/>
            <a:ext cx="151560" cy="171000"/>
          </a:xfrm>
          <a:prstGeom prst="rect">
            <a:avLst/>
          </a:prstGeom>
          <a:ln w="0">
            <a:noFill/>
          </a:ln>
        </p:spPr>
      </p:pic>
      <p:sp>
        <p:nvSpPr>
          <p:cNvPr id="100" name="Shape 36"/>
          <p:cNvSpPr/>
          <p:nvPr/>
        </p:nvSpPr>
        <p:spPr>
          <a:xfrm>
            <a:off x="381240" y="6163200"/>
            <a:ext cx="11428920" cy="7920"/>
          </a:xfrm>
          <a:prstGeom prst="rect">
            <a:avLst/>
          </a:prstGeom>
          <a:solidFill>
            <a:srgbClr val="e5e7eb"/>
          </a:solidFill>
          <a:ln w="12700">
            <a:solidFill>
              <a:srgbClr val="e5e7e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0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333333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" name="Shape 1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f9f7f2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" name="Shape 2"/>
          <p:cNvSpPr/>
          <p:nvPr/>
        </p:nvSpPr>
        <p:spPr>
          <a:xfrm>
            <a:off x="457200" y="1380600"/>
            <a:ext cx="11276280" cy="1800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" name="Text 3"/>
          <p:cNvSpPr/>
          <p:nvPr/>
        </p:nvSpPr>
        <p:spPr>
          <a:xfrm>
            <a:off x="694800" y="457200"/>
            <a:ext cx="36097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97" strike="noStrike">
                <a:solidFill>
                  <a:srgbClr val="1f2937"/>
                </a:solidFill>
                <a:latin typeface="Noto Sans KR"/>
                <a:ea typeface="Noto Sans KR"/>
              </a:rPr>
              <a:t>Project Retrospective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069" name="Image 0" descr="preencoded.png"/>
          <p:cNvPicPr/>
          <p:nvPr/>
        </p:nvPicPr>
        <p:blipFill>
          <a:blip r:embed="rId1"/>
          <a:srcRect l="-3795" t="0" r="-3795" b="0"/>
          <a:stretch/>
        </p:blipFill>
        <p:spPr>
          <a:xfrm>
            <a:off x="457200" y="485640"/>
            <a:ext cx="160920" cy="132480"/>
          </a:xfrm>
          <a:prstGeom prst="rect">
            <a:avLst/>
          </a:prstGeom>
          <a:ln w="0">
            <a:noFill/>
          </a:ln>
        </p:spPr>
      </p:pic>
      <p:sp>
        <p:nvSpPr>
          <p:cNvPr id="1070" name="Text 4"/>
          <p:cNvSpPr/>
          <p:nvPr/>
        </p:nvSpPr>
        <p:spPr>
          <a:xfrm>
            <a:off x="457200" y="724320"/>
            <a:ext cx="5681880" cy="42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700" spc="-69" strike="noStrike">
                <a:solidFill>
                  <a:srgbClr val="111827"/>
                </a:solidFill>
                <a:latin typeface="Noto Sans KR"/>
                <a:ea typeface="Noto Sans KR"/>
              </a:rPr>
              <a:t>사후 평가 </a:t>
            </a:r>
            <a:r>
              <a:rPr b="1" lang="zh-CN" sz="2700" spc="-69" strike="noStrike">
                <a:solidFill>
                  <a:srgbClr val="6b7280"/>
                </a:solidFill>
                <a:latin typeface="Noto Sans KR"/>
                <a:ea typeface="Noto Sans KR"/>
              </a:rPr>
              <a:t>개선 및 확장 방향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1071" name="Shape 5"/>
          <p:cNvSpPr/>
          <p:nvPr/>
        </p:nvSpPr>
        <p:spPr>
          <a:xfrm>
            <a:off x="10095840" y="580680"/>
            <a:ext cx="1646640" cy="246600"/>
          </a:xfrm>
          <a:prstGeom prst="roundRect">
            <a:avLst>
              <a:gd name="adj" fmla="val 56770"/>
            </a:avLst>
          </a:prstGeom>
          <a:solidFill>
            <a:srgbClr val="f3f4f6"/>
          </a:solidFill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Text 6"/>
          <p:cNvSpPr/>
          <p:nvPr/>
        </p:nvSpPr>
        <p:spPr>
          <a:xfrm>
            <a:off x="10219320" y="619200"/>
            <a:ext cx="16009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15" strike="noStrike">
                <a:solidFill>
                  <a:srgbClr val="374151"/>
                </a:solidFill>
                <a:latin typeface="Noto Sans KR"/>
                <a:ea typeface="Noto Sans KR"/>
              </a:rPr>
              <a:t>Phase: Future Roadmap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73" name="Shape 7"/>
          <p:cNvSpPr/>
          <p:nvPr/>
        </p:nvSpPr>
        <p:spPr>
          <a:xfrm>
            <a:off x="10764360" y="905400"/>
            <a:ext cx="970920" cy="246600"/>
          </a:xfrm>
          <a:prstGeom prst="roundRect">
            <a:avLst>
              <a:gd name="adj" fmla="val 56770"/>
            </a:avLst>
          </a:prstGeom>
          <a:noFill/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Text 8"/>
          <p:cNvSpPr/>
          <p:nvPr/>
        </p:nvSpPr>
        <p:spPr>
          <a:xfrm>
            <a:off x="10887840" y="942840"/>
            <a:ext cx="8611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팀명</a:t>
            </a:r>
            <a:r>
              <a:rPr b="1" lang="en-US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: F-2 </a:t>
            </a: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삼성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75" name="Shape 9"/>
          <p:cNvSpPr/>
          <p:nvPr/>
        </p:nvSpPr>
        <p:spPr>
          <a:xfrm>
            <a:off x="457200" y="1705320"/>
            <a:ext cx="6399720" cy="1922760"/>
          </a:xfrm>
          <a:prstGeom prst="roundRect">
            <a:avLst>
              <a:gd name="adj" fmla="val 2823"/>
            </a:avLst>
          </a:prstGeom>
          <a:solidFill>
            <a:srgbClr val="ffffff">
              <a:alpha val="60000"/>
            </a:srgbClr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76" name="Text 10"/>
          <p:cNvSpPr/>
          <p:nvPr/>
        </p:nvSpPr>
        <p:spPr>
          <a:xfrm>
            <a:off x="924480" y="1904760"/>
            <a:ext cx="584748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기술적 개선점 </a:t>
            </a:r>
            <a:r>
              <a:rPr b="1" lang="en-US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(Improvements)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077" name="Image 1" descr="preencoded.png"/>
          <p:cNvPicPr/>
          <p:nvPr/>
        </p:nvPicPr>
        <p:blipFill>
          <a:blip r:embed="rId2"/>
          <a:stretch/>
        </p:blipFill>
        <p:spPr>
          <a:xfrm>
            <a:off x="657360" y="1943280"/>
            <a:ext cx="189000" cy="189000"/>
          </a:xfrm>
          <a:prstGeom prst="rect">
            <a:avLst/>
          </a:prstGeom>
          <a:ln w="0">
            <a:noFill/>
          </a:ln>
        </p:spPr>
      </p:pic>
      <p:sp>
        <p:nvSpPr>
          <p:cNvPr id="1078" name="Shape 11"/>
          <p:cNvSpPr/>
          <p:nvPr/>
        </p:nvSpPr>
        <p:spPr>
          <a:xfrm>
            <a:off x="657360" y="2324520"/>
            <a:ext cx="380160" cy="380160"/>
          </a:xfrm>
          <a:prstGeom prst="ellipse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79" name="Image 2" descr="preencoded.png"/>
          <p:cNvPicPr/>
          <p:nvPr/>
        </p:nvPicPr>
        <p:blipFill>
          <a:blip r:embed="rId3"/>
          <a:stretch/>
        </p:blipFill>
        <p:spPr>
          <a:xfrm>
            <a:off x="771840" y="2438640"/>
            <a:ext cx="151560" cy="151560"/>
          </a:xfrm>
          <a:prstGeom prst="rect">
            <a:avLst/>
          </a:prstGeom>
          <a:ln w="0">
            <a:noFill/>
          </a:ln>
        </p:spPr>
      </p:pic>
      <p:sp>
        <p:nvSpPr>
          <p:cNvPr id="1080" name="Text 12"/>
          <p:cNvSpPr/>
          <p:nvPr/>
        </p:nvSpPr>
        <p:spPr>
          <a:xfrm>
            <a:off x="1190520" y="2324520"/>
            <a:ext cx="347652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300" spc="-1" strike="noStrike">
                <a:solidFill>
                  <a:srgbClr val="1f2937"/>
                </a:solidFill>
                <a:latin typeface="Noto Sans KR"/>
                <a:ea typeface="Noto Sans KR"/>
              </a:rPr>
              <a:t>로봇암 작동 속도 개선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081" name="Text 13"/>
          <p:cNvSpPr/>
          <p:nvPr/>
        </p:nvSpPr>
        <p:spPr>
          <a:xfrm>
            <a:off x="1190520" y="2609640"/>
            <a:ext cx="398196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현재 속도 제약을 해소하여 사이클 타임 단축 및 처리량 증대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82" name="Shape 14"/>
          <p:cNvSpPr/>
          <p:nvPr/>
        </p:nvSpPr>
        <p:spPr>
          <a:xfrm>
            <a:off x="657360" y="2952720"/>
            <a:ext cx="380160" cy="380160"/>
          </a:xfrm>
          <a:prstGeom prst="ellipse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83" name="Image 3" descr="preencoded.png"/>
          <p:cNvPicPr/>
          <p:nvPr/>
        </p:nvPicPr>
        <p:blipFill>
          <a:blip r:embed="rId4"/>
          <a:stretch/>
        </p:blipFill>
        <p:spPr>
          <a:xfrm>
            <a:off x="771840" y="3066840"/>
            <a:ext cx="151560" cy="151560"/>
          </a:xfrm>
          <a:prstGeom prst="rect">
            <a:avLst/>
          </a:prstGeom>
          <a:ln w="0">
            <a:noFill/>
          </a:ln>
        </p:spPr>
      </p:pic>
      <p:sp>
        <p:nvSpPr>
          <p:cNvPr id="1084" name="Text 15"/>
          <p:cNvSpPr/>
          <p:nvPr/>
        </p:nvSpPr>
        <p:spPr>
          <a:xfrm>
            <a:off x="1190520" y="2952720"/>
            <a:ext cx="338040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300" spc="-1" strike="noStrike">
                <a:solidFill>
                  <a:srgbClr val="1f2937"/>
                </a:solidFill>
                <a:latin typeface="Noto Sans KR"/>
                <a:ea typeface="Noto Sans KR"/>
              </a:rPr>
              <a:t>미세 결함 디텍팅 고도화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085" name="Text 16"/>
          <p:cNvSpPr/>
          <p:nvPr/>
        </p:nvSpPr>
        <p:spPr>
          <a:xfrm>
            <a:off x="1190520" y="3238920"/>
            <a:ext cx="38383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스크래치 등 미세 결함 학습 강화로 </a:t>
            </a: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CNN 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모델 정밀도 향상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86" name="Shape 17"/>
          <p:cNvSpPr/>
          <p:nvPr/>
        </p:nvSpPr>
        <p:spPr>
          <a:xfrm>
            <a:off x="457200" y="3857760"/>
            <a:ext cx="6399720" cy="1922760"/>
          </a:xfrm>
          <a:prstGeom prst="roundRect">
            <a:avLst>
              <a:gd name="adj" fmla="val 2823"/>
            </a:avLst>
          </a:prstGeom>
          <a:solidFill>
            <a:srgbClr val="ffffff">
              <a:alpha val="60000"/>
            </a:srgbClr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87" name="Text 18"/>
          <p:cNvSpPr/>
          <p:nvPr/>
        </p:nvSpPr>
        <p:spPr>
          <a:xfrm>
            <a:off x="905400" y="4058280"/>
            <a:ext cx="5866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적용 분야 확장 </a:t>
            </a:r>
            <a:r>
              <a:rPr b="1" lang="en-US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(Scalability)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088" name="Image 4" descr="preencoded.png"/>
          <p:cNvPicPr/>
          <p:nvPr/>
        </p:nvPicPr>
        <p:blipFill>
          <a:blip r:embed="rId5"/>
          <a:srcRect l="-1688" t="0" r="-1688" b="0"/>
          <a:stretch/>
        </p:blipFill>
        <p:spPr>
          <a:xfrm>
            <a:off x="657360" y="4095720"/>
            <a:ext cx="171000" cy="189000"/>
          </a:xfrm>
          <a:prstGeom prst="rect">
            <a:avLst/>
          </a:prstGeom>
          <a:ln w="0">
            <a:noFill/>
          </a:ln>
        </p:spPr>
      </p:pic>
      <p:sp>
        <p:nvSpPr>
          <p:cNvPr id="1089" name="Shape 19"/>
          <p:cNvSpPr/>
          <p:nvPr/>
        </p:nvSpPr>
        <p:spPr>
          <a:xfrm>
            <a:off x="657360" y="4476960"/>
            <a:ext cx="380160" cy="380160"/>
          </a:xfrm>
          <a:prstGeom prst="ellipse">
            <a:avLst/>
          </a:prstGeom>
          <a:solidFill>
            <a:srgbClr val="eff6f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90" name="Image 5" descr="preencoded.png"/>
          <p:cNvPicPr/>
          <p:nvPr/>
        </p:nvPicPr>
        <p:blipFill>
          <a:blip r:embed="rId6"/>
          <a:stretch/>
        </p:blipFill>
        <p:spPr>
          <a:xfrm>
            <a:off x="771840" y="4591080"/>
            <a:ext cx="151560" cy="151560"/>
          </a:xfrm>
          <a:prstGeom prst="rect">
            <a:avLst/>
          </a:prstGeom>
          <a:ln w="0">
            <a:noFill/>
          </a:ln>
        </p:spPr>
      </p:pic>
      <p:sp>
        <p:nvSpPr>
          <p:cNvPr id="1091" name="Text 20"/>
          <p:cNvSpPr/>
          <p:nvPr/>
        </p:nvSpPr>
        <p:spPr>
          <a:xfrm>
            <a:off x="1190520" y="4476960"/>
            <a:ext cx="35139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300" spc="-1" strike="noStrike">
                <a:solidFill>
                  <a:srgbClr val="1f2937"/>
                </a:solidFill>
                <a:latin typeface="Noto Sans KR"/>
                <a:ea typeface="Noto Sans KR"/>
              </a:rPr>
              <a:t>유사 외형 부품 분류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092" name="Text 21"/>
          <p:cNvSpPr/>
          <p:nvPr/>
        </p:nvSpPr>
        <p:spPr>
          <a:xfrm>
            <a:off x="1190520" y="4762080"/>
            <a:ext cx="406260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볼트</a:t>
            </a: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, 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너트 등 크기와 형태가 유사한 산업용 부품 분류로 확장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93" name="Shape 22"/>
          <p:cNvSpPr/>
          <p:nvPr/>
        </p:nvSpPr>
        <p:spPr>
          <a:xfrm>
            <a:off x="657360" y="5105160"/>
            <a:ext cx="380160" cy="380160"/>
          </a:xfrm>
          <a:prstGeom prst="ellipse">
            <a:avLst/>
          </a:prstGeom>
          <a:solidFill>
            <a:srgbClr val="eff6f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94" name="Image 6" descr="preencoded.png"/>
          <p:cNvPicPr/>
          <p:nvPr/>
        </p:nvPicPr>
        <p:blipFill>
          <a:blip r:embed="rId7"/>
          <a:stretch/>
        </p:blipFill>
        <p:spPr>
          <a:xfrm>
            <a:off x="771840" y="5219280"/>
            <a:ext cx="151560" cy="151560"/>
          </a:xfrm>
          <a:prstGeom prst="rect">
            <a:avLst/>
          </a:prstGeom>
          <a:ln w="0">
            <a:noFill/>
          </a:ln>
        </p:spPr>
      </p:pic>
      <p:sp>
        <p:nvSpPr>
          <p:cNvPr id="1095" name="Text 23"/>
          <p:cNvSpPr/>
          <p:nvPr/>
        </p:nvSpPr>
        <p:spPr>
          <a:xfrm>
            <a:off x="1190520" y="5105160"/>
            <a:ext cx="355212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300" spc="-1" strike="noStrike">
                <a:solidFill>
                  <a:srgbClr val="1f2937"/>
                </a:solidFill>
                <a:latin typeface="Noto Sans KR"/>
                <a:ea typeface="Noto Sans KR"/>
              </a:rPr>
              <a:t>산업 전반 응용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096" name="Text 24"/>
          <p:cNvSpPr/>
          <p:nvPr/>
        </p:nvSpPr>
        <p:spPr>
          <a:xfrm>
            <a:off x="1190520" y="5391360"/>
            <a:ext cx="414216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과일</a:t>
            </a: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, 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광물 등 등급 분류가 필수적인 식품 및 제조 산업 응용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97" name="Shape 25"/>
          <p:cNvSpPr/>
          <p:nvPr/>
        </p:nvSpPr>
        <p:spPr>
          <a:xfrm>
            <a:off x="7162560" y="1705320"/>
            <a:ext cx="4570920" cy="4694400"/>
          </a:xfrm>
          <a:prstGeom prst="roundRect">
            <a:avLst>
              <a:gd name="adj" fmla="val 500"/>
            </a:avLst>
          </a:prstGeom>
          <a:solidFill>
            <a:srgbClr val="1f2937"/>
          </a:solidFill>
          <a:ln w="12700">
            <a:solidFill>
              <a:srgbClr val="ffffff">
                <a:alpha val="0"/>
              </a:srgbClr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98" name="Text 27"/>
          <p:cNvSpPr/>
          <p:nvPr/>
        </p:nvSpPr>
        <p:spPr>
          <a:xfrm>
            <a:off x="7467840" y="2009880"/>
            <a:ext cx="415224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800" spc="-1" strike="noStrike">
                <a:solidFill>
                  <a:srgbClr val="ffffff"/>
                </a:solidFill>
                <a:latin typeface="Noto Sans KR"/>
                <a:ea typeface="Noto Sans KR"/>
              </a:rPr>
              <a:t>기대 효과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9" name="Text 28"/>
          <p:cNvSpPr/>
          <p:nvPr/>
        </p:nvSpPr>
        <p:spPr>
          <a:xfrm>
            <a:off x="7467840" y="2352600"/>
            <a:ext cx="407628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18" strike="noStrike">
                <a:solidFill>
                  <a:srgbClr val="9ca3af"/>
                </a:solidFill>
                <a:latin typeface="Noto Sans KR"/>
                <a:ea typeface="Noto Sans KR"/>
              </a:rPr>
              <a:t>Expected Benefits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00" name="Shape 29"/>
          <p:cNvSpPr/>
          <p:nvPr/>
        </p:nvSpPr>
        <p:spPr>
          <a:xfrm>
            <a:off x="7467840" y="2547360"/>
            <a:ext cx="3961080" cy="1618200"/>
          </a:xfrm>
          <a:prstGeom prst="roundRect">
            <a:avLst>
              <a:gd name="adj" fmla="val 2657"/>
            </a:avLst>
          </a:prstGeom>
          <a:solidFill>
            <a:srgbClr val="374151">
              <a:alpha val="50000"/>
            </a:srgbClr>
          </a:solidFill>
          <a:ln w="12700">
            <a:solidFill>
              <a:srgbClr val="4b556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" name="Text 30"/>
          <p:cNvSpPr/>
          <p:nvPr/>
        </p:nvSpPr>
        <p:spPr>
          <a:xfrm>
            <a:off x="7705800" y="3243240"/>
            <a:ext cx="367560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300" spc="-1" strike="noStrike">
                <a:solidFill>
                  <a:srgbClr val="ffffff"/>
                </a:solidFill>
                <a:latin typeface="Noto Sans KR"/>
                <a:ea typeface="Noto Sans KR"/>
              </a:rPr>
              <a:t>다른 산업으로 확장 가능</a:t>
            </a:r>
            <a:r>
              <a:rPr b="1" lang="en-US" sz="1300" spc="-1" strike="noStrike">
                <a:solidFill>
                  <a:srgbClr val="ffffff"/>
                </a:solidFill>
                <a:latin typeface="Noto Sans KR"/>
                <a:ea typeface="Noto Sans KR"/>
              </a:rPr>
              <a:t> 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102" name="Text 31"/>
          <p:cNvSpPr/>
          <p:nvPr/>
        </p:nvSpPr>
        <p:spPr>
          <a:xfrm>
            <a:off x="7705800" y="3547800"/>
            <a:ext cx="367560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9ca3af"/>
                </a:solidFill>
                <a:latin typeface="Noto Sans KR"/>
                <a:ea typeface="Noto Sans KR"/>
              </a:rPr>
              <a:t>- </a:t>
            </a:r>
            <a:r>
              <a:rPr b="0" lang="zh-CN" sz="1000" spc="-1" strike="noStrike">
                <a:solidFill>
                  <a:srgbClr val="9ca3af"/>
                </a:solidFill>
                <a:latin typeface="Noto Sans KR"/>
                <a:ea typeface="Noto Sans KR"/>
              </a:rPr>
              <a:t>결함 검출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9ca3af"/>
                </a:solidFill>
                <a:latin typeface="Noto Sans KR"/>
                <a:ea typeface="Noto Sans KR"/>
              </a:rPr>
              <a:t>- </a:t>
            </a:r>
            <a:r>
              <a:rPr b="0" lang="zh-CN" sz="1000" spc="-1" strike="noStrike">
                <a:solidFill>
                  <a:srgbClr val="9ca3af"/>
                </a:solidFill>
                <a:latin typeface="Noto Sans KR"/>
                <a:ea typeface="Noto Sans KR"/>
              </a:rPr>
              <a:t>품질 검사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9ca3af"/>
                </a:solidFill>
                <a:latin typeface="Noto Sans KR"/>
                <a:ea typeface="Noto Sans KR"/>
              </a:rPr>
              <a:t>- </a:t>
            </a:r>
            <a:r>
              <a:rPr b="0" lang="zh-CN" sz="1000" spc="-1" strike="noStrike">
                <a:solidFill>
                  <a:srgbClr val="9ca3af"/>
                </a:solidFill>
                <a:latin typeface="Noto Sans KR"/>
                <a:ea typeface="Noto Sans KR"/>
              </a:rPr>
              <a:t>제품 분류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03" name="Shape 32"/>
          <p:cNvSpPr/>
          <p:nvPr/>
        </p:nvSpPr>
        <p:spPr>
          <a:xfrm>
            <a:off x="7467840" y="4472280"/>
            <a:ext cx="3961080" cy="1618200"/>
          </a:xfrm>
          <a:prstGeom prst="roundRect">
            <a:avLst>
              <a:gd name="adj" fmla="val 2657"/>
            </a:avLst>
          </a:prstGeom>
          <a:solidFill>
            <a:srgbClr val="374151">
              <a:alpha val="50000"/>
            </a:srgbClr>
          </a:solidFill>
          <a:ln w="12700">
            <a:solidFill>
              <a:srgbClr val="4b556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Text 33"/>
          <p:cNvSpPr/>
          <p:nvPr/>
        </p:nvSpPr>
        <p:spPr>
          <a:xfrm>
            <a:off x="7705800" y="5167440"/>
            <a:ext cx="367560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300" spc="-1" strike="noStrike">
                <a:solidFill>
                  <a:srgbClr val="dbeafe"/>
                </a:solidFill>
                <a:latin typeface="Noto Sans KR"/>
                <a:ea typeface="Noto Sans KR"/>
              </a:rPr>
              <a:t>무인 자동화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105" name="Text 34"/>
          <p:cNvSpPr/>
          <p:nvPr/>
        </p:nvSpPr>
        <p:spPr>
          <a:xfrm>
            <a:off x="7705800" y="5471640"/>
            <a:ext cx="367560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9ca3af"/>
                </a:solidFill>
                <a:latin typeface="Noto Sans KR"/>
                <a:ea typeface="Noto Sans KR"/>
              </a:rPr>
              <a:t>- </a:t>
            </a:r>
            <a:r>
              <a:rPr b="0" lang="zh-CN" sz="1000" spc="-1" strike="noStrike">
                <a:solidFill>
                  <a:srgbClr val="9ca3af"/>
                </a:solidFill>
                <a:latin typeface="Noto Sans KR"/>
                <a:ea typeface="Noto Sans KR"/>
              </a:rPr>
              <a:t>중단 없는 연속 공정 수행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9ca3af"/>
                </a:solidFill>
                <a:latin typeface="Noto Sans KR"/>
                <a:ea typeface="Noto Sans KR"/>
              </a:rPr>
              <a:t>- </a:t>
            </a:r>
            <a:r>
              <a:rPr b="0" lang="zh-CN" sz="1000" spc="-1" strike="noStrike">
                <a:solidFill>
                  <a:srgbClr val="9ca3af"/>
                </a:solidFill>
                <a:latin typeface="Noto Sans KR"/>
                <a:ea typeface="Noto Sans KR"/>
              </a:rPr>
              <a:t>완전 무인 시스템 구축 가능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06" name="Text 35"/>
          <p:cNvSpPr/>
          <p:nvPr/>
        </p:nvSpPr>
        <p:spPr>
          <a:xfrm>
            <a:off x="7705800" y="2728440"/>
            <a:ext cx="752040" cy="4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Noto Sans KR"/>
                <a:ea typeface="Noto Sans KR"/>
              </a:rPr>
              <a:t>+𝛼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1107" name="Text 37"/>
          <p:cNvSpPr/>
          <p:nvPr/>
        </p:nvSpPr>
        <p:spPr>
          <a:xfrm>
            <a:off x="7705800" y="4653360"/>
            <a:ext cx="723240" cy="4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Noto Sans KR"/>
                <a:ea typeface="Noto Sans KR"/>
              </a:rPr>
              <a:t>24h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1108" name="Image 7" descr="preencoded.png"/>
          <p:cNvPicPr/>
          <p:nvPr/>
        </p:nvPicPr>
        <p:blipFill>
          <a:blip r:embed="rId8">
            <a:alphaModFix amt="80000"/>
          </a:blip>
          <a:srcRect l="-596" t="0" r="-596" b="0"/>
          <a:stretch/>
        </p:blipFill>
        <p:spPr>
          <a:xfrm>
            <a:off x="10830240" y="2833560"/>
            <a:ext cx="361080" cy="285120"/>
          </a:xfrm>
          <a:prstGeom prst="rect">
            <a:avLst/>
          </a:prstGeom>
          <a:ln w="0">
            <a:noFill/>
          </a:ln>
        </p:spPr>
      </p:pic>
      <p:pic>
        <p:nvPicPr>
          <p:cNvPr id="1109" name="Image 8" descr="preencoded.png"/>
          <p:cNvPicPr/>
          <p:nvPr/>
        </p:nvPicPr>
        <p:blipFill>
          <a:blip r:embed="rId9">
            <a:alphaModFix amt="80000"/>
          </a:blip>
          <a:srcRect l="-596" t="0" r="-596" b="0"/>
          <a:stretch/>
        </p:blipFill>
        <p:spPr>
          <a:xfrm>
            <a:off x="10830240" y="4757760"/>
            <a:ext cx="361080" cy="28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50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333333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Shape 58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f9f7f2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Shape 60"/>
          <p:cNvSpPr/>
          <p:nvPr/>
        </p:nvSpPr>
        <p:spPr>
          <a:xfrm>
            <a:off x="457200" y="1380600"/>
            <a:ext cx="11276280" cy="1800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Text 55"/>
          <p:cNvSpPr/>
          <p:nvPr/>
        </p:nvSpPr>
        <p:spPr>
          <a:xfrm>
            <a:off x="694800" y="457200"/>
            <a:ext cx="36097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97" strike="noStrike">
                <a:solidFill>
                  <a:srgbClr val="1f2937"/>
                </a:solidFill>
                <a:latin typeface="Noto Sans KR"/>
                <a:ea typeface="Noto Sans KR"/>
              </a:rPr>
              <a:t>Project Retrospective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114" name="Image 18" descr="preencoded.png"/>
          <p:cNvPicPr/>
          <p:nvPr/>
        </p:nvPicPr>
        <p:blipFill>
          <a:blip r:embed="rId1"/>
          <a:srcRect l="-3795" t="0" r="-3795" b="0"/>
          <a:stretch/>
        </p:blipFill>
        <p:spPr>
          <a:xfrm>
            <a:off x="457200" y="485640"/>
            <a:ext cx="160920" cy="132480"/>
          </a:xfrm>
          <a:prstGeom prst="rect">
            <a:avLst/>
          </a:prstGeom>
          <a:ln w="0">
            <a:noFill/>
          </a:ln>
        </p:spPr>
      </p:pic>
      <p:sp>
        <p:nvSpPr>
          <p:cNvPr id="1115" name="Text 67"/>
          <p:cNvSpPr/>
          <p:nvPr/>
        </p:nvSpPr>
        <p:spPr>
          <a:xfrm>
            <a:off x="457200" y="724320"/>
            <a:ext cx="5681880" cy="42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700" spc="-69" strike="noStrike">
                <a:solidFill>
                  <a:srgbClr val="111827"/>
                </a:solidFill>
                <a:latin typeface="Noto Sans KR"/>
                <a:ea typeface="Noto Sans KR"/>
              </a:rPr>
              <a:t>사후 </a:t>
            </a:r>
            <a:r>
              <a:rPr b="1" lang="zh-CN" sz="2700" spc="-69" strike="noStrike">
                <a:solidFill>
                  <a:srgbClr val="111827"/>
                </a:solidFill>
                <a:latin typeface="Noto Sans KR"/>
                <a:ea typeface="Noto Sans KR"/>
              </a:rPr>
              <a:t>평가 </a:t>
            </a:r>
            <a:r>
              <a:rPr b="1" lang="zh-CN" sz="2700" spc="-69" strike="noStrike">
                <a:solidFill>
                  <a:srgbClr val="6b7280"/>
                </a:solidFill>
                <a:latin typeface="Noto Sans KR"/>
                <a:ea typeface="Noto Sans KR"/>
              </a:rPr>
              <a:t>추가</a:t>
            </a:r>
            <a:r>
              <a:rPr b="1" lang="zh-CN" sz="2700" spc="-69" strike="noStrike">
                <a:solidFill>
                  <a:srgbClr val="6b7280"/>
                </a:solidFill>
                <a:latin typeface="Noto Sans KR"/>
                <a:ea typeface="Noto Sans KR"/>
              </a:rPr>
              <a:t>할 수 </a:t>
            </a:r>
            <a:r>
              <a:rPr b="1" lang="zh-CN" sz="2700" spc="-69" strike="noStrike">
                <a:solidFill>
                  <a:srgbClr val="6b7280"/>
                </a:solidFill>
                <a:latin typeface="Noto Sans KR"/>
                <a:ea typeface="Noto Sans KR"/>
              </a:rPr>
              <a:t>있는</a:t>
            </a:r>
            <a:r>
              <a:rPr b="1" lang="en-US" sz="2700" spc="-69" strike="noStrike">
                <a:solidFill>
                  <a:srgbClr val="6b7280"/>
                </a:solidFill>
                <a:latin typeface="Noto Sans KR"/>
                <a:ea typeface="Noto Sans KR"/>
              </a:rPr>
              <a:t> </a:t>
            </a:r>
            <a:r>
              <a:rPr b="1" lang="zh-CN" sz="2700" spc="-69" strike="noStrike">
                <a:solidFill>
                  <a:srgbClr val="6b7280"/>
                </a:solidFill>
                <a:latin typeface="Noto Sans KR"/>
                <a:ea typeface="Noto Sans KR"/>
              </a:rPr>
              <a:t>내용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1116" name="Shape 62"/>
          <p:cNvSpPr/>
          <p:nvPr/>
        </p:nvSpPr>
        <p:spPr>
          <a:xfrm>
            <a:off x="10095840" y="580680"/>
            <a:ext cx="1646640" cy="246600"/>
          </a:xfrm>
          <a:prstGeom prst="roundRect">
            <a:avLst>
              <a:gd name="adj" fmla="val 56770"/>
            </a:avLst>
          </a:prstGeom>
          <a:solidFill>
            <a:srgbClr val="f3f4f6"/>
          </a:solidFill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" name="Text 69"/>
          <p:cNvSpPr/>
          <p:nvPr/>
        </p:nvSpPr>
        <p:spPr>
          <a:xfrm>
            <a:off x="10219320" y="619200"/>
            <a:ext cx="16009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15" strike="noStrike">
                <a:solidFill>
                  <a:srgbClr val="374151"/>
                </a:solidFill>
                <a:latin typeface="Noto Sans KR"/>
                <a:ea typeface="Noto Sans KR"/>
              </a:rPr>
              <a:t>Phase: Future Roadmap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118" name="Shape 63"/>
          <p:cNvSpPr/>
          <p:nvPr/>
        </p:nvSpPr>
        <p:spPr>
          <a:xfrm>
            <a:off x="10764360" y="905400"/>
            <a:ext cx="970920" cy="246600"/>
          </a:xfrm>
          <a:prstGeom prst="roundRect">
            <a:avLst>
              <a:gd name="adj" fmla="val 56770"/>
            </a:avLst>
          </a:prstGeom>
          <a:noFill/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" name="Text 74"/>
          <p:cNvSpPr/>
          <p:nvPr/>
        </p:nvSpPr>
        <p:spPr>
          <a:xfrm>
            <a:off x="10887840" y="942840"/>
            <a:ext cx="8611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팀명</a:t>
            </a:r>
            <a:r>
              <a:rPr b="1" lang="en-US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: F-2 </a:t>
            </a: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삼성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120" name="Shape 68"/>
          <p:cNvSpPr/>
          <p:nvPr/>
        </p:nvSpPr>
        <p:spPr>
          <a:xfrm>
            <a:off x="457200" y="1600200"/>
            <a:ext cx="6399720" cy="1922760"/>
          </a:xfrm>
          <a:prstGeom prst="roundRect">
            <a:avLst>
              <a:gd name="adj" fmla="val 2823"/>
            </a:avLst>
          </a:prstGeom>
          <a:solidFill>
            <a:srgbClr val="ffffff">
              <a:alpha val="60000"/>
            </a:srgbClr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21" name="Text 76"/>
          <p:cNvSpPr/>
          <p:nvPr/>
        </p:nvSpPr>
        <p:spPr>
          <a:xfrm>
            <a:off x="924480" y="1904760"/>
            <a:ext cx="584748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기술적 개선점 </a:t>
            </a:r>
            <a:r>
              <a:rPr b="1" lang="en-US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(Improvements)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122" name="Image 19" descr="preencoded.png"/>
          <p:cNvPicPr/>
          <p:nvPr/>
        </p:nvPicPr>
        <p:blipFill>
          <a:blip r:embed="rId2"/>
          <a:stretch/>
        </p:blipFill>
        <p:spPr>
          <a:xfrm>
            <a:off x="657360" y="1943280"/>
            <a:ext cx="189000" cy="189000"/>
          </a:xfrm>
          <a:prstGeom prst="rect">
            <a:avLst/>
          </a:prstGeom>
          <a:ln w="0">
            <a:noFill/>
          </a:ln>
        </p:spPr>
      </p:pic>
      <p:sp>
        <p:nvSpPr>
          <p:cNvPr id="1123" name="Shape 71"/>
          <p:cNvSpPr/>
          <p:nvPr/>
        </p:nvSpPr>
        <p:spPr>
          <a:xfrm>
            <a:off x="657360" y="2324520"/>
            <a:ext cx="380160" cy="380160"/>
          </a:xfrm>
          <a:prstGeom prst="ellipse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24" name="Image 20" descr="preencoded.png"/>
          <p:cNvPicPr/>
          <p:nvPr/>
        </p:nvPicPr>
        <p:blipFill>
          <a:blip r:embed="rId3"/>
          <a:stretch/>
        </p:blipFill>
        <p:spPr>
          <a:xfrm>
            <a:off x="771840" y="2438640"/>
            <a:ext cx="151560" cy="151560"/>
          </a:xfrm>
          <a:prstGeom prst="rect">
            <a:avLst/>
          </a:prstGeom>
          <a:ln w="0">
            <a:noFill/>
          </a:ln>
        </p:spPr>
      </p:pic>
      <p:sp>
        <p:nvSpPr>
          <p:cNvPr id="1125" name="Text 79"/>
          <p:cNvSpPr/>
          <p:nvPr/>
        </p:nvSpPr>
        <p:spPr>
          <a:xfrm>
            <a:off x="1190520" y="2324520"/>
            <a:ext cx="347652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300" spc="-1" strike="noStrike">
                <a:solidFill>
                  <a:srgbClr val="1f2937"/>
                </a:solidFill>
                <a:latin typeface="Noto Sans KR"/>
                <a:ea typeface="Noto Sans KR"/>
              </a:rPr>
              <a:t>로봇 암 정지 기능 </a:t>
            </a:r>
            <a:r>
              <a:rPr b="1" lang="zh-CN" sz="1300" spc="-1" strike="noStrike">
                <a:solidFill>
                  <a:srgbClr val="1f2937"/>
                </a:solidFill>
                <a:latin typeface="Noto Sans KR"/>
                <a:ea typeface="Noto Sans KR"/>
              </a:rPr>
              <a:t>추가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126" name="Text 84"/>
          <p:cNvSpPr/>
          <p:nvPr/>
        </p:nvSpPr>
        <p:spPr>
          <a:xfrm>
            <a:off x="1190520" y="2609640"/>
            <a:ext cx="398196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태스크 완료 후 정지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27" name="Shape 73"/>
          <p:cNvSpPr/>
          <p:nvPr/>
        </p:nvSpPr>
        <p:spPr>
          <a:xfrm>
            <a:off x="657360" y="2952720"/>
            <a:ext cx="380160" cy="380160"/>
          </a:xfrm>
          <a:prstGeom prst="ellipse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28" name="Image 21" descr="preencoded.png"/>
          <p:cNvPicPr/>
          <p:nvPr/>
        </p:nvPicPr>
        <p:blipFill>
          <a:blip r:embed="rId4"/>
          <a:stretch/>
        </p:blipFill>
        <p:spPr>
          <a:xfrm>
            <a:off x="771840" y="3066840"/>
            <a:ext cx="151560" cy="151560"/>
          </a:xfrm>
          <a:prstGeom prst="rect">
            <a:avLst/>
          </a:prstGeom>
          <a:ln w="0">
            <a:noFill/>
          </a:ln>
        </p:spPr>
      </p:pic>
      <p:sp>
        <p:nvSpPr>
          <p:cNvPr id="1129" name="Text 85"/>
          <p:cNvSpPr/>
          <p:nvPr/>
        </p:nvSpPr>
        <p:spPr>
          <a:xfrm>
            <a:off x="1190520" y="2952720"/>
            <a:ext cx="338040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300" spc="-1" strike="noStrike">
                <a:solidFill>
                  <a:srgbClr val="1f2937"/>
                </a:solidFill>
                <a:latin typeface="Noto Sans KR"/>
                <a:ea typeface="Noto Sans KR"/>
              </a:rPr>
              <a:t>협동로봇 시스템 기능 추가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130" name="Text 86"/>
          <p:cNvSpPr/>
          <p:nvPr/>
        </p:nvSpPr>
        <p:spPr>
          <a:xfrm>
            <a:off x="1190520" y="3238920"/>
            <a:ext cx="38383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모바일 로봇을 이용해 박스 이송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31" name="Shape 80"/>
          <p:cNvSpPr/>
          <p:nvPr/>
        </p:nvSpPr>
        <p:spPr>
          <a:xfrm>
            <a:off x="657360" y="4476960"/>
            <a:ext cx="380160" cy="380160"/>
          </a:xfrm>
          <a:prstGeom prst="ellipse">
            <a:avLst/>
          </a:prstGeom>
          <a:solidFill>
            <a:srgbClr val="eff6f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Text 92"/>
          <p:cNvSpPr/>
          <p:nvPr/>
        </p:nvSpPr>
        <p:spPr>
          <a:xfrm>
            <a:off x="7467840" y="2009880"/>
            <a:ext cx="415224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800" spc="-1" strike="noStrike">
                <a:solidFill>
                  <a:srgbClr val="ffffff"/>
                </a:solidFill>
                <a:latin typeface="Noto Sans KR"/>
                <a:ea typeface="Noto Sans KR"/>
              </a:rPr>
              <a:t>기대 효과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3" name="Text 94"/>
          <p:cNvSpPr/>
          <p:nvPr/>
        </p:nvSpPr>
        <p:spPr>
          <a:xfrm>
            <a:off x="7705800" y="3243240"/>
            <a:ext cx="367560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300" spc="-1" strike="noStrike">
                <a:solidFill>
                  <a:srgbClr val="ffffff"/>
                </a:solidFill>
                <a:latin typeface="Noto Sans KR"/>
                <a:ea typeface="Noto Sans KR"/>
              </a:rPr>
              <a:t>다른 산업으로 확장 가능</a:t>
            </a:r>
            <a:r>
              <a:rPr b="1" lang="en-US" sz="1300" spc="-1" strike="noStrike">
                <a:solidFill>
                  <a:srgbClr val="ffffff"/>
                </a:solidFill>
                <a:latin typeface="Noto Sans KR"/>
                <a:ea typeface="Noto Sans KR"/>
              </a:rPr>
              <a:t> 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134" name="Text 99"/>
          <p:cNvSpPr/>
          <p:nvPr/>
        </p:nvSpPr>
        <p:spPr>
          <a:xfrm>
            <a:off x="7705800" y="4653360"/>
            <a:ext cx="723240" cy="4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Noto Sans KR"/>
                <a:ea typeface="Noto Sans KR"/>
              </a:rPr>
              <a:t>24h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1135" name="Image 25" descr="preencoded.png"/>
          <p:cNvPicPr/>
          <p:nvPr/>
        </p:nvPicPr>
        <p:blipFill>
          <a:blip r:embed="rId5">
            <a:alphaModFix amt="80000"/>
          </a:blip>
          <a:srcRect l="-596" t="0" r="-596" b="0"/>
          <a:stretch/>
        </p:blipFill>
        <p:spPr>
          <a:xfrm>
            <a:off x="10830240" y="2833560"/>
            <a:ext cx="361080" cy="285120"/>
          </a:xfrm>
          <a:prstGeom prst="rect">
            <a:avLst/>
          </a:prstGeom>
          <a:ln w="0">
            <a:noFill/>
          </a:ln>
        </p:spPr>
      </p:pic>
      <p:pic>
        <p:nvPicPr>
          <p:cNvPr id="1136" name="" descr=""/>
          <p:cNvPicPr/>
          <p:nvPr/>
        </p:nvPicPr>
        <p:blipFill>
          <a:blip r:embed="rId6"/>
          <a:stretch/>
        </p:blipFill>
        <p:spPr>
          <a:xfrm>
            <a:off x="5029200" y="2076120"/>
            <a:ext cx="6172200" cy="432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0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333333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Shape 1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f9f7f2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Shape 2"/>
          <p:cNvSpPr/>
          <p:nvPr/>
        </p:nvSpPr>
        <p:spPr>
          <a:xfrm>
            <a:off x="304560" y="970920"/>
            <a:ext cx="11581560" cy="1800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Text 3"/>
          <p:cNvSpPr/>
          <p:nvPr/>
        </p:nvSpPr>
        <p:spPr>
          <a:xfrm>
            <a:off x="523800" y="304560"/>
            <a:ext cx="29991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83" strike="noStrike">
                <a:solidFill>
                  <a:srgbClr val="1f2937"/>
                </a:solidFill>
                <a:latin typeface="Noto Sans KR"/>
                <a:ea typeface="Noto Sans KR"/>
              </a:rPr>
              <a:t>Project Retrospective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141" name="Image 0" descr="preencoded.png"/>
          <p:cNvPicPr/>
          <p:nvPr/>
        </p:nvPicPr>
        <p:blipFill>
          <a:blip r:embed="rId1"/>
          <a:srcRect l="-5542" t="0" r="-5542" b="0"/>
          <a:stretch/>
        </p:blipFill>
        <p:spPr>
          <a:xfrm>
            <a:off x="304560" y="323640"/>
            <a:ext cx="141480" cy="113400"/>
          </a:xfrm>
          <a:prstGeom prst="rect">
            <a:avLst/>
          </a:prstGeom>
          <a:ln w="0">
            <a:noFill/>
          </a:ln>
        </p:spPr>
      </p:pic>
      <p:sp>
        <p:nvSpPr>
          <p:cNvPr id="1142" name="Text 4"/>
          <p:cNvSpPr/>
          <p:nvPr/>
        </p:nvSpPr>
        <p:spPr>
          <a:xfrm>
            <a:off x="304560" y="495720"/>
            <a:ext cx="408636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200" spc="-58" strike="noStrike">
                <a:solidFill>
                  <a:srgbClr val="111827"/>
                </a:solidFill>
                <a:latin typeface="Noto Sans KR"/>
                <a:ea typeface="Noto Sans KR"/>
              </a:rPr>
              <a:t>사후 평가 </a:t>
            </a:r>
            <a:r>
              <a:rPr b="1" lang="zh-CN" sz="2200" spc="-58" strike="noStrike">
                <a:solidFill>
                  <a:srgbClr val="6b7280"/>
                </a:solidFill>
                <a:latin typeface="Noto Sans KR"/>
                <a:ea typeface="Noto Sans KR"/>
              </a:rPr>
              <a:t>소감 및 향후 계획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143" name="Shape 5"/>
          <p:cNvSpPr/>
          <p:nvPr/>
        </p:nvSpPr>
        <p:spPr>
          <a:xfrm>
            <a:off x="11347560" y="375840"/>
            <a:ext cx="542160" cy="208440"/>
          </a:xfrm>
          <a:prstGeom prst="roundRect">
            <a:avLst>
              <a:gd name="adj" fmla="val 79396"/>
            </a:avLst>
          </a:prstGeom>
          <a:solidFill>
            <a:srgbClr val="eff6ff"/>
          </a:solidFill>
          <a:ln w="12700">
            <a:solidFill>
              <a:srgbClr val="bfdb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Text 6"/>
          <p:cNvSpPr/>
          <p:nvPr/>
        </p:nvSpPr>
        <p:spPr>
          <a:xfrm>
            <a:off x="11453040" y="394920"/>
            <a:ext cx="40860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협동</a:t>
            </a:r>
            <a:r>
              <a:rPr b="1" lang="en-US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-3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145" name="Shape 7"/>
          <p:cNvSpPr/>
          <p:nvPr/>
        </p:nvSpPr>
        <p:spPr>
          <a:xfrm>
            <a:off x="10954440" y="642960"/>
            <a:ext cx="932400" cy="208440"/>
          </a:xfrm>
          <a:prstGeom prst="roundRect">
            <a:avLst>
              <a:gd name="adj" fmla="val 79396"/>
            </a:avLst>
          </a:prstGeom>
          <a:noFill/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" name="Text 8"/>
          <p:cNvSpPr/>
          <p:nvPr/>
        </p:nvSpPr>
        <p:spPr>
          <a:xfrm>
            <a:off x="11059560" y="662040"/>
            <a:ext cx="8611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팀명</a:t>
            </a:r>
            <a:r>
              <a:rPr b="1" lang="en-US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: F-2 </a:t>
            </a: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삼성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147" name="Shape 9"/>
          <p:cNvSpPr/>
          <p:nvPr/>
        </p:nvSpPr>
        <p:spPr>
          <a:xfrm>
            <a:off x="304560" y="1567440"/>
            <a:ext cx="37440" cy="266040"/>
          </a:xfrm>
          <a:prstGeom prst="rect">
            <a:avLst/>
          </a:prstGeom>
          <a:solidFill>
            <a:srgbClr val="1f2937"/>
          </a:solidFill>
          <a:ln w="12700">
            <a:solidFill>
              <a:srgbClr val="1f2937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Text 10"/>
          <p:cNvSpPr/>
          <p:nvPr/>
        </p:nvSpPr>
        <p:spPr>
          <a:xfrm>
            <a:off x="923400" y="1567440"/>
            <a:ext cx="5209200" cy="266040"/>
          </a:xfrm>
          <a:prstGeom prst="rect">
            <a:avLst/>
          </a:prstGeom>
          <a:noFill/>
          <a:ln w="0">
            <a:solidFill>
              <a:srgbClr val="ffffff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프로젝트 수행 소감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149" name="Image 1" descr="preencoded.png"/>
          <p:cNvPicPr/>
          <p:nvPr/>
        </p:nvPicPr>
        <p:blipFill>
          <a:blip r:embed="rId2"/>
          <a:stretch/>
        </p:blipFill>
        <p:spPr>
          <a:xfrm>
            <a:off x="457200" y="1604880"/>
            <a:ext cx="236520" cy="189000"/>
          </a:xfrm>
          <a:prstGeom prst="rect">
            <a:avLst/>
          </a:prstGeom>
          <a:ln w="0">
            <a:noFill/>
          </a:ln>
        </p:spPr>
      </p:pic>
      <p:sp>
        <p:nvSpPr>
          <p:cNvPr id="1150" name="Shape 11"/>
          <p:cNvSpPr/>
          <p:nvPr/>
        </p:nvSpPr>
        <p:spPr>
          <a:xfrm>
            <a:off x="304560" y="1986120"/>
            <a:ext cx="5637960" cy="1103400"/>
          </a:xfrm>
          <a:prstGeom prst="roundRect">
            <a:avLst>
              <a:gd name="adj" fmla="val 8564"/>
            </a:avLst>
          </a:prstGeom>
          <a:solidFill>
            <a:srgbClr val="ffffff"/>
          </a:solidFill>
          <a:ln w="12700">
            <a:solidFill>
              <a:srgbClr val="f3f4f6"/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151" name="Image 2" descr="preencoded.png"/>
          <p:cNvPicPr/>
          <p:nvPr/>
        </p:nvPicPr>
        <p:blipFill>
          <a:blip r:embed="rId3"/>
          <a:srcRect l="-985" t="0" r="-985" b="0"/>
          <a:stretch/>
        </p:blipFill>
        <p:spPr>
          <a:xfrm>
            <a:off x="586080" y="2290680"/>
            <a:ext cx="218520" cy="171000"/>
          </a:xfrm>
          <a:prstGeom prst="rect">
            <a:avLst/>
          </a:prstGeom>
          <a:ln w="0">
            <a:noFill/>
          </a:ln>
        </p:spPr>
      </p:pic>
      <p:sp>
        <p:nvSpPr>
          <p:cNvPr id="1152" name="Text 12"/>
          <p:cNvSpPr/>
          <p:nvPr/>
        </p:nvSpPr>
        <p:spPr>
          <a:xfrm>
            <a:off x="1037880" y="2186280"/>
            <a:ext cx="48186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이론의 실무 적용 </a:t>
            </a:r>
            <a:r>
              <a:rPr b="1" lang="en-US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(Theory to Practice)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53" name="Text 13"/>
          <p:cNvSpPr/>
          <p:nvPr/>
        </p:nvSpPr>
        <p:spPr>
          <a:xfrm>
            <a:off x="1037880" y="2452320"/>
            <a:ext cx="6862320" cy="4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익숙하지 않은 툴</a:t>
            </a: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(</a:t>
            </a:r>
            <a:r>
              <a:rPr b="1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Isaac Sim, ROS2 </a:t>
            </a:r>
            <a:r>
              <a:rPr b="1" lang="ko-KR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연동</a:t>
            </a: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)</a:t>
            </a:r>
            <a:r>
              <a:rPr b="0" lang="ko-KR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을 활용하여 비대면 수업에서 학습한 개념을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실제 프로젝트로 구현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54" name="Shape 14"/>
          <p:cNvSpPr/>
          <p:nvPr/>
        </p:nvSpPr>
        <p:spPr>
          <a:xfrm>
            <a:off x="304560" y="3238920"/>
            <a:ext cx="5637960" cy="1103400"/>
          </a:xfrm>
          <a:prstGeom prst="roundRect">
            <a:avLst>
              <a:gd name="adj" fmla="val 8564"/>
            </a:avLst>
          </a:prstGeom>
          <a:solidFill>
            <a:srgbClr val="ffffff"/>
          </a:solidFill>
          <a:ln w="12700">
            <a:solidFill>
              <a:srgbClr val="f3f4f6"/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55" name="Shape 15"/>
          <p:cNvSpPr/>
          <p:nvPr/>
        </p:nvSpPr>
        <p:spPr>
          <a:xfrm>
            <a:off x="504720" y="3438000"/>
            <a:ext cx="380160" cy="380160"/>
          </a:xfrm>
          <a:prstGeom prst="roundRect">
            <a:avLst>
              <a:gd name="adj" fmla="val 239808"/>
            </a:avLst>
          </a:prstGeom>
          <a:solidFill>
            <a:srgbClr val="eff6f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56" name="Image 3" descr="preencoded.png"/>
          <p:cNvPicPr/>
          <p:nvPr/>
        </p:nvPicPr>
        <p:blipFill>
          <a:blip r:embed="rId4"/>
          <a:stretch/>
        </p:blipFill>
        <p:spPr>
          <a:xfrm>
            <a:off x="609840" y="3543480"/>
            <a:ext cx="171000" cy="171000"/>
          </a:xfrm>
          <a:prstGeom prst="rect">
            <a:avLst/>
          </a:prstGeom>
          <a:ln w="0">
            <a:noFill/>
          </a:ln>
        </p:spPr>
      </p:pic>
      <p:sp>
        <p:nvSpPr>
          <p:cNvPr id="1157" name="Text 16"/>
          <p:cNvSpPr/>
          <p:nvPr/>
        </p:nvSpPr>
        <p:spPr>
          <a:xfrm>
            <a:off x="1037880" y="3438000"/>
            <a:ext cx="489564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개발 전체 사이클 경험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58" name="Text 17"/>
          <p:cNvSpPr/>
          <p:nvPr/>
        </p:nvSpPr>
        <p:spPr>
          <a:xfrm>
            <a:off x="1037880" y="3705120"/>
            <a:ext cx="5950800" cy="4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단순 구현을 넘어 </a:t>
            </a:r>
            <a:r>
              <a:rPr b="1" lang="zh-CN" sz="1000" spc="-1" strike="noStrike">
                <a:solidFill>
                  <a:srgbClr val="1e40af"/>
                </a:solidFill>
                <a:latin typeface="Noto Sans KR"/>
                <a:ea typeface="Noto Sans KR"/>
              </a:rPr>
              <a:t>기획 → 구현 → 개선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으로 이어지는 프로젝트 완주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59" name="Shape 18"/>
          <p:cNvSpPr/>
          <p:nvPr/>
        </p:nvSpPr>
        <p:spPr>
          <a:xfrm>
            <a:off x="304560" y="4490640"/>
            <a:ext cx="5637960" cy="1103400"/>
          </a:xfrm>
          <a:prstGeom prst="roundRect">
            <a:avLst>
              <a:gd name="adj" fmla="val 8564"/>
            </a:avLst>
          </a:prstGeom>
          <a:solidFill>
            <a:srgbClr val="ffffff"/>
          </a:solidFill>
          <a:ln w="12700">
            <a:solidFill>
              <a:srgbClr val="f3f4f6"/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60" name="Shape 19"/>
          <p:cNvSpPr/>
          <p:nvPr/>
        </p:nvSpPr>
        <p:spPr>
          <a:xfrm>
            <a:off x="504720" y="4690800"/>
            <a:ext cx="380160" cy="380160"/>
          </a:xfrm>
          <a:prstGeom prst="roundRect">
            <a:avLst>
              <a:gd name="adj" fmla="val 239808"/>
            </a:avLst>
          </a:prstGeom>
          <a:solidFill>
            <a:srgbClr val="ecfdf5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61" name="Image 4" descr="preencoded.png"/>
          <p:cNvPicPr/>
          <p:nvPr/>
        </p:nvPicPr>
        <p:blipFill>
          <a:blip r:embed="rId5"/>
          <a:srcRect l="-1882" t="0" r="-1882" b="0"/>
          <a:stretch/>
        </p:blipFill>
        <p:spPr>
          <a:xfrm>
            <a:off x="629280" y="4795920"/>
            <a:ext cx="132480" cy="171000"/>
          </a:xfrm>
          <a:prstGeom prst="rect">
            <a:avLst/>
          </a:prstGeom>
          <a:ln w="0">
            <a:noFill/>
          </a:ln>
        </p:spPr>
      </p:pic>
      <p:sp>
        <p:nvSpPr>
          <p:cNvPr id="1162" name="Text 20"/>
          <p:cNvSpPr/>
          <p:nvPr/>
        </p:nvSpPr>
        <p:spPr>
          <a:xfrm>
            <a:off x="1037880" y="4690800"/>
            <a:ext cx="489564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문제 해결 능력 향상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63" name="Text 21"/>
          <p:cNvSpPr/>
          <p:nvPr/>
        </p:nvSpPr>
        <p:spPr>
          <a:xfrm>
            <a:off x="1037880" y="4957920"/>
            <a:ext cx="5758560" cy="4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실무형 프로젝트 수행을 통해 돌발 이슈에 대처하는 응용력과 논리적 문제 해결 능력 배양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64" name="Shape 22"/>
          <p:cNvSpPr/>
          <p:nvPr/>
        </p:nvSpPr>
        <p:spPr>
          <a:xfrm>
            <a:off x="6248160" y="1769400"/>
            <a:ext cx="37440" cy="266040"/>
          </a:xfrm>
          <a:prstGeom prst="rect">
            <a:avLst/>
          </a:prstGeom>
          <a:solidFill>
            <a:srgbClr val="e5e7eb"/>
          </a:solidFill>
          <a:ln w="12700">
            <a:solidFill>
              <a:srgbClr val="e5e7e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" name="Text 23"/>
          <p:cNvSpPr/>
          <p:nvPr/>
        </p:nvSpPr>
        <p:spPr>
          <a:xfrm>
            <a:off x="6867000" y="1769400"/>
            <a:ext cx="5133240" cy="266040"/>
          </a:xfrm>
          <a:prstGeom prst="rect">
            <a:avLst/>
          </a:prstGeom>
          <a:noFill/>
          <a:ln w="0">
            <a:solidFill>
              <a:srgbClr val="ffffff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팀원 </a:t>
            </a:r>
            <a:r>
              <a:rPr b="1" lang="en-US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(Members' Review)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166" name="Image 5" descr="preencoded.png"/>
          <p:cNvPicPr/>
          <p:nvPr/>
        </p:nvPicPr>
        <p:blipFill>
          <a:blip r:embed="rId6"/>
          <a:stretch/>
        </p:blipFill>
        <p:spPr>
          <a:xfrm>
            <a:off x="6400800" y="1807920"/>
            <a:ext cx="236520" cy="189000"/>
          </a:xfrm>
          <a:prstGeom prst="rect">
            <a:avLst/>
          </a:prstGeom>
          <a:ln w="0">
            <a:noFill/>
          </a:ln>
        </p:spPr>
      </p:pic>
      <p:sp>
        <p:nvSpPr>
          <p:cNvPr id="1167" name="Shape 24"/>
          <p:cNvSpPr/>
          <p:nvPr/>
        </p:nvSpPr>
        <p:spPr>
          <a:xfrm>
            <a:off x="6248160" y="2188080"/>
            <a:ext cx="5637960" cy="989280"/>
          </a:xfrm>
          <a:prstGeom prst="roundRect">
            <a:avLst>
              <a:gd name="adj" fmla="val 10654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68" name="Shape 25"/>
          <p:cNvSpPr/>
          <p:nvPr/>
        </p:nvSpPr>
        <p:spPr>
          <a:xfrm>
            <a:off x="6258240" y="2198160"/>
            <a:ext cx="56520" cy="970920"/>
          </a:xfrm>
          <a:prstGeom prst="rect">
            <a:avLst/>
          </a:prstGeom>
          <a:solidFill>
            <a:srgbClr val="1f2937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Shape 26"/>
          <p:cNvSpPr/>
          <p:nvPr/>
        </p:nvSpPr>
        <p:spPr>
          <a:xfrm>
            <a:off x="6409800" y="2455200"/>
            <a:ext cx="456120" cy="456120"/>
          </a:xfrm>
          <a:prstGeom prst="roundRect">
            <a:avLst>
              <a:gd name="adj" fmla="val 200000"/>
            </a:avLst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70" name="Image 6" descr="preencoded.png"/>
          <p:cNvPicPr/>
          <p:nvPr/>
        </p:nvPicPr>
        <p:blipFill>
          <a:blip r:embed="rId7"/>
          <a:stretch/>
        </p:blipFill>
        <p:spPr>
          <a:xfrm>
            <a:off x="6519600" y="2588760"/>
            <a:ext cx="236520" cy="189000"/>
          </a:xfrm>
          <a:prstGeom prst="rect">
            <a:avLst/>
          </a:prstGeom>
          <a:ln w="0">
            <a:noFill/>
          </a:ln>
        </p:spPr>
      </p:pic>
      <p:sp>
        <p:nvSpPr>
          <p:cNvPr id="1171" name="Text 27"/>
          <p:cNvSpPr/>
          <p:nvPr/>
        </p:nvSpPr>
        <p:spPr>
          <a:xfrm>
            <a:off x="7020000" y="2350080"/>
            <a:ext cx="142704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300" spc="-1" strike="noStrike">
                <a:solidFill>
                  <a:srgbClr val="111827"/>
                </a:solidFill>
                <a:latin typeface="Noto Sans KR"/>
                <a:ea typeface="Noto Sans KR"/>
              </a:rPr>
              <a:t>이승민</a:t>
            </a:r>
            <a:r>
              <a:rPr b="1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Team Leader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172" name="Text 28"/>
          <p:cNvSpPr/>
          <p:nvPr/>
        </p:nvSpPr>
        <p:spPr>
          <a:xfrm>
            <a:off x="7296120" y="2655360"/>
            <a:ext cx="4542480" cy="361080"/>
          </a:xfrm>
          <a:prstGeom prst="rect">
            <a:avLst/>
          </a:prstGeom>
          <a:solidFill>
            <a:srgbClr val="f9fafb"/>
          </a:solidFill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  </a:t>
            </a:r>
            <a:r>
              <a:rPr b="0" lang="zh-CN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시스템 통합</a:t>
            </a:r>
            <a:r>
              <a:rPr b="0" lang="en-US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(System Integration)</a:t>
            </a:r>
            <a:r>
              <a:rPr b="0" lang="zh-CN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의 중요성을 몸소 체험했습니다</a:t>
            </a:r>
            <a:r>
              <a:rPr b="0" lang="en-US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.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173" name="Image 7" descr="preencoded.png"/>
          <p:cNvPicPr/>
          <p:nvPr/>
        </p:nvPicPr>
        <p:blipFill>
          <a:blip r:embed="rId8"/>
          <a:srcRect l="0" t="-1075" r="0" b="-1075"/>
          <a:stretch/>
        </p:blipFill>
        <p:spPr>
          <a:xfrm>
            <a:off x="7105680" y="2775960"/>
            <a:ext cx="113400" cy="132480"/>
          </a:xfrm>
          <a:prstGeom prst="rect">
            <a:avLst/>
          </a:prstGeom>
          <a:ln w="0">
            <a:noFill/>
          </a:ln>
        </p:spPr>
      </p:pic>
      <p:sp>
        <p:nvSpPr>
          <p:cNvPr id="1174" name="Shape 29"/>
          <p:cNvSpPr/>
          <p:nvPr/>
        </p:nvSpPr>
        <p:spPr>
          <a:xfrm>
            <a:off x="6248160" y="3293640"/>
            <a:ext cx="5637960" cy="989280"/>
          </a:xfrm>
          <a:prstGeom prst="roundRect">
            <a:avLst>
              <a:gd name="adj" fmla="val 10654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175" name="Image 8" descr="preencoded.png"/>
          <p:cNvPicPr/>
          <p:nvPr/>
        </p:nvPicPr>
        <p:blipFill>
          <a:blip r:embed="rId9"/>
          <a:stretch/>
        </p:blipFill>
        <p:spPr>
          <a:xfrm>
            <a:off x="6519600" y="3693240"/>
            <a:ext cx="236520" cy="189000"/>
          </a:xfrm>
          <a:prstGeom prst="rect">
            <a:avLst/>
          </a:prstGeom>
          <a:ln w="0">
            <a:noFill/>
          </a:ln>
        </p:spPr>
      </p:pic>
      <p:sp>
        <p:nvSpPr>
          <p:cNvPr id="1176" name="Text 30"/>
          <p:cNvSpPr/>
          <p:nvPr/>
        </p:nvSpPr>
        <p:spPr>
          <a:xfrm>
            <a:off x="7020000" y="3455640"/>
            <a:ext cx="151848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300" spc="-1" strike="noStrike">
                <a:solidFill>
                  <a:srgbClr val="111827"/>
                </a:solidFill>
                <a:latin typeface="Noto Sans KR"/>
                <a:ea typeface="Noto Sans KR"/>
              </a:rPr>
              <a:t>이주학</a:t>
            </a:r>
            <a:r>
              <a:rPr b="1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Team Member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177" name="Text 31"/>
          <p:cNvSpPr/>
          <p:nvPr/>
        </p:nvSpPr>
        <p:spPr>
          <a:xfrm>
            <a:off x="7261200" y="3759840"/>
            <a:ext cx="4619520" cy="361080"/>
          </a:xfrm>
          <a:prstGeom prst="rect">
            <a:avLst/>
          </a:prstGeom>
          <a:noFill/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  </a:t>
            </a:r>
            <a:r>
              <a:rPr b="0" lang="en-US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Isaac Sim </a:t>
            </a:r>
            <a:r>
              <a:rPr b="0" lang="zh-CN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기반 디지털 트윈 환경 구축 노하우를 습득했습니다</a:t>
            </a:r>
            <a:r>
              <a:rPr b="0" lang="en-US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.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178" name="Image 9" descr="preencoded.png"/>
          <p:cNvPicPr/>
          <p:nvPr/>
        </p:nvPicPr>
        <p:blipFill>
          <a:blip r:embed="rId10"/>
          <a:srcRect l="0" t="-1075" r="0" b="-1075"/>
          <a:stretch/>
        </p:blipFill>
        <p:spPr>
          <a:xfrm>
            <a:off x="7105680" y="3881520"/>
            <a:ext cx="113400" cy="132480"/>
          </a:xfrm>
          <a:prstGeom prst="rect">
            <a:avLst/>
          </a:prstGeom>
          <a:ln w="0">
            <a:noFill/>
          </a:ln>
        </p:spPr>
      </p:pic>
      <p:sp>
        <p:nvSpPr>
          <p:cNvPr id="1179" name="Shape 32"/>
          <p:cNvSpPr/>
          <p:nvPr/>
        </p:nvSpPr>
        <p:spPr>
          <a:xfrm>
            <a:off x="6248160" y="4398120"/>
            <a:ext cx="5637960" cy="989280"/>
          </a:xfrm>
          <a:prstGeom prst="roundRect">
            <a:avLst>
              <a:gd name="adj" fmla="val 10654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80" name="Shape 33"/>
          <p:cNvSpPr/>
          <p:nvPr/>
        </p:nvSpPr>
        <p:spPr>
          <a:xfrm>
            <a:off x="6258240" y="4407480"/>
            <a:ext cx="56520" cy="970920"/>
          </a:xfrm>
          <a:prstGeom prst="rect">
            <a:avLst/>
          </a:prstGeom>
          <a:solidFill>
            <a:srgbClr val="2563eb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1" name="Shape 34"/>
          <p:cNvSpPr/>
          <p:nvPr/>
        </p:nvSpPr>
        <p:spPr>
          <a:xfrm>
            <a:off x="6409800" y="4665240"/>
            <a:ext cx="456120" cy="456120"/>
          </a:xfrm>
          <a:prstGeom prst="roundRect">
            <a:avLst>
              <a:gd name="adj" fmla="val 200000"/>
            </a:avLst>
          </a:prstGeom>
          <a:solidFill>
            <a:srgbClr val="eff6f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82" name="Image 10" descr="preencoded.png"/>
          <p:cNvPicPr/>
          <p:nvPr/>
        </p:nvPicPr>
        <p:blipFill>
          <a:blip r:embed="rId11"/>
          <a:srcRect l="-1688" t="0" r="-1688" b="0"/>
          <a:stretch/>
        </p:blipFill>
        <p:spPr>
          <a:xfrm>
            <a:off x="6553440" y="4797720"/>
            <a:ext cx="171000" cy="189000"/>
          </a:xfrm>
          <a:prstGeom prst="rect">
            <a:avLst/>
          </a:prstGeom>
          <a:ln w="0">
            <a:noFill/>
          </a:ln>
        </p:spPr>
      </p:pic>
      <p:sp>
        <p:nvSpPr>
          <p:cNvPr id="1183" name="Text 35"/>
          <p:cNvSpPr/>
          <p:nvPr/>
        </p:nvSpPr>
        <p:spPr>
          <a:xfrm>
            <a:off x="7020000" y="4560120"/>
            <a:ext cx="151848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300" spc="-1" strike="noStrike">
                <a:solidFill>
                  <a:srgbClr val="111827"/>
                </a:solidFill>
                <a:latin typeface="Noto Sans KR"/>
                <a:ea typeface="Noto Sans KR"/>
              </a:rPr>
              <a:t>최대혁</a:t>
            </a:r>
            <a:r>
              <a:rPr b="1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Team Member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184" name="Text 36"/>
          <p:cNvSpPr/>
          <p:nvPr/>
        </p:nvSpPr>
        <p:spPr>
          <a:xfrm>
            <a:off x="7296120" y="4864680"/>
            <a:ext cx="4619520" cy="361080"/>
          </a:xfrm>
          <a:prstGeom prst="rect">
            <a:avLst/>
          </a:prstGeom>
          <a:solidFill>
            <a:srgbClr val="eff6ff"/>
          </a:solidFill>
          <a:ln w="12700">
            <a:solidFill>
              <a:srgbClr val="dbeaf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  </a:t>
            </a:r>
            <a:r>
              <a:rPr b="0" lang="zh-CN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객관적 근거에 기반한 데이터 중심 사고</a:t>
            </a:r>
            <a:r>
              <a:rPr b="0" lang="en-US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(Data-Driven)</a:t>
            </a:r>
            <a:r>
              <a:rPr b="0" lang="zh-CN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를 확립했습니다</a:t>
            </a:r>
            <a:r>
              <a:rPr b="0" lang="en-US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.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185" name="Image 11" descr="preencoded.png"/>
          <p:cNvPicPr/>
          <p:nvPr/>
        </p:nvPicPr>
        <p:blipFill>
          <a:blip r:embed="rId12"/>
          <a:srcRect l="0" t="-1075" r="0" b="-1075"/>
          <a:stretch/>
        </p:blipFill>
        <p:spPr>
          <a:xfrm>
            <a:off x="7105680" y="4986360"/>
            <a:ext cx="113400" cy="132480"/>
          </a:xfrm>
          <a:prstGeom prst="rect">
            <a:avLst/>
          </a:prstGeom>
          <a:ln w="0">
            <a:noFill/>
          </a:ln>
        </p:spPr>
      </p:pic>
      <p:sp>
        <p:nvSpPr>
          <p:cNvPr id="1186" name="Text 37"/>
          <p:cNvSpPr/>
          <p:nvPr/>
        </p:nvSpPr>
        <p:spPr>
          <a:xfrm>
            <a:off x="9960480" y="6267240"/>
            <a:ext cx="99468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미래 가치 창출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87" name="Shape 38"/>
          <p:cNvSpPr/>
          <p:nvPr/>
        </p:nvSpPr>
        <p:spPr>
          <a:xfrm>
            <a:off x="5890680" y="6172200"/>
            <a:ext cx="3094200" cy="380160"/>
          </a:xfrm>
          <a:custGeom>
            <a:avLst/>
            <a:gdLst/>
            <a:ahLst/>
            <a:rect l="l" t="t" r="r" b="b"/>
            <a:pathLst>
              <a:path w="3095244" h="381305">
                <a:moveTo>
                  <a:pt x="0" y="0"/>
                </a:moveTo>
                <a:lnTo>
                  <a:pt x="2940482" y="0"/>
                </a:lnTo>
                <a:lnTo>
                  <a:pt x="3095244" y="190652"/>
                </a:lnTo>
                <a:lnTo>
                  <a:pt x="2940482" y="381305"/>
                </a:lnTo>
                <a:lnTo>
                  <a:pt x="0" y="381305"/>
                </a:lnTo>
                <a:lnTo>
                  <a:pt x="154762" y="190652"/>
                </a:lnTo>
                <a:close/>
              </a:path>
            </a:pathLst>
          </a:custGeom>
          <a:solidFill>
            <a:srgbClr val="9ca3a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8" name="Text 39"/>
          <p:cNvSpPr/>
          <p:nvPr/>
        </p:nvSpPr>
        <p:spPr>
          <a:xfrm>
            <a:off x="7053840" y="6267240"/>
            <a:ext cx="99468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111827"/>
                </a:solidFill>
                <a:latin typeface="Noto Sans KR"/>
                <a:ea typeface="Noto Sans KR"/>
              </a:rPr>
              <a:t>실무 적용 준비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89" name="Shape 40"/>
          <p:cNvSpPr/>
          <p:nvPr/>
        </p:nvSpPr>
        <p:spPr>
          <a:xfrm>
            <a:off x="2983680" y="6172200"/>
            <a:ext cx="3094200" cy="380160"/>
          </a:xfrm>
          <a:custGeom>
            <a:avLst/>
            <a:gdLst/>
            <a:ahLst/>
            <a:rect l="l" t="t" r="r" b="b"/>
            <a:pathLst>
              <a:path w="3095244" h="381305">
                <a:moveTo>
                  <a:pt x="0" y="0"/>
                </a:moveTo>
                <a:lnTo>
                  <a:pt x="2940482" y="0"/>
                </a:lnTo>
                <a:lnTo>
                  <a:pt x="3095244" y="190652"/>
                </a:lnTo>
                <a:lnTo>
                  <a:pt x="2940482" y="381305"/>
                </a:lnTo>
                <a:lnTo>
                  <a:pt x="0" y="381305"/>
                </a:lnTo>
                <a:lnTo>
                  <a:pt x="154762" y="190652"/>
                </a:lnTo>
                <a:close/>
              </a:path>
            </a:pathLst>
          </a:custGeom>
          <a:solidFill>
            <a:srgbClr val="4b556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Text 41"/>
          <p:cNvSpPr/>
          <p:nvPr/>
        </p:nvSpPr>
        <p:spPr>
          <a:xfrm>
            <a:off x="4079880" y="6267240"/>
            <a:ext cx="11329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기술 역량 내재화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91" name="Shape 42"/>
          <p:cNvSpPr/>
          <p:nvPr/>
        </p:nvSpPr>
        <p:spPr>
          <a:xfrm>
            <a:off x="304560" y="6172200"/>
            <a:ext cx="2865600" cy="380160"/>
          </a:xfrm>
          <a:custGeom>
            <a:avLst/>
            <a:gdLst/>
            <a:ahLst/>
            <a:rect l="l" t="t" r="r" b="b"/>
            <a:pathLst>
              <a:path w="2866644" h="381305">
                <a:moveTo>
                  <a:pt x="0" y="0"/>
                </a:moveTo>
                <a:lnTo>
                  <a:pt x="2723312" y="0"/>
                </a:lnTo>
                <a:lnTo>
                  <a:pt x="2866644" y="190652"/>
                </a:lnTo>
                <a:lnTo>
                  <a:pt x="2723312" y="381305"/>
                </a:lnTo>
                <a:lnTo>
                  <a:pt x="0" y="381305"/>
                </a:lnTo>
                <a:close/>
              </a:path>
            </a:pathLst>
          </a:custGeom>
          <a:solidFill>
            <a:srgbClr val="1f2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Text 43"/>
          <p:cNvSpPr/>
          <p:nvPr/>
        </p:nvSpPr>
        <p:spPr>
          <a:xfrm>
            <a:off x="1280160" y="6267240"/>
            <a:ext cx="9104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프로젝트 종료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0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333333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Shape 1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f9f7f2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Shape 2"/>
          <p:cNvSpPr/>
          <p:nvPr/>
        </p:nvSpPr>
        <p:spPr>
          <a:xfrm>
            <a:off x="304560" y="970920"/>
            <a:ext cx="11581560" cy="1800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Text 3"/>
          <p:cNvSpPr/>
          <p:nvPr/>
        </p:nvSpPr>
        <p:spPr>
          <a:xfrm>
            <a:off x="523800" y="304560"/>
            <a:ext cx="35139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83" strike="noStrike">
                <a:solidFill>
                  <a:srgbClr val="1f2937"/>
                </a:solidFill>
                <a:latin typeface="Noto Sans KR"/>
                <a:ea typeface="Noto Sans KR"/>
              </a:rPr>
              <a:t>Industrial Digital Twin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05" name="Image 0" descr="preencoded.png"/>
          <p:cNvPicPr/>
          <p:nvPr/>
        </p:nvPicPr>
        <p:blipFill>
          <a:blip r:embed="rId1"/>
          <a:srcRect l="-5542" t="0" r="-5542" b="0"/>
          <a:stretch/>
        </p:blipFill>
        <p:spPr>
          <a:xfrm>
            <a:off x="304560" y="323640"/>
            <a:ext cx="141480" cy="113400"/>
          </a:xfrm>
          <a:prstGeom prst="rect">
            <a:avLst/>
          </a:prstGeom>
          <a:ln w="0">
            <a:noFill/>
          </a:ln>
        </p:spPr>
      </p:pic>
      <p:sp>
        <p:nvSpPr>
          <p:cNvPr id="106" name="Text 4"/>
          <p:cNvSpPr/>
          <p:nvPr/>
        </p:nvSpPr>
        <p:spPr>
          <a:xfrm>
            <a:off x="304560" y="495720"/>
            <a:ext cx="46396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200" spc="-58" strike="noStrike">
                <a:solidFill>
                  <a:srgbClr val="111827"/>
                </a:solidFill>
                <a:latin typeface="Noto Sans KR"/>
                <a:ea typeface="Noto Sans KR"/>
              </a:rPr>
              <a:t>프로젝트 개요 </a:t>
            </a:r>
            <a:r>
              <a:rPr b="1" lang="zh-CN" sz="2200" spc="-58" strike="noStrike">
                <a:solidFill>
                  <a:srgbClr val="6b7280"/>
                </a:solidFill>
                <a:latin typeface="Noto Sans KR"/>
                <a:ea typeface="Noto Sans KR"/>
              </a:rPr>
              <a:t>주제 및 기획 의도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07" name="Shape 5"/>
          <p:cNvSpPr/>
          <p:nvPr/>
        </p:nvSpPr>
        <p:spPr>
          <a:xfrm>
            <a:off x="8978400" y="375840"/>
            <a:ext cx="2914200" cy="208440"/>
          </a:xfrm>
          <a:prstGeom prst="roundRect">
            <a:avLst>
              <a:gd name="adj" fmla="val 79396"/>
            </a:avLst>
          </a:prstGeom>
          <a:solidFill>
            <a:srgbClr val="eff6ff"/>
          </a:solidFill>
          <a:ln w="12700">
            <a:solidFill>
              <a:srgbClr val="bfdb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Text 6"/>
          <p:cNvSpPr/>
          <p:nvPr/>
        </p:nvSpPr>
        <p:spPr>
          <a:xfrm>
            <a:off x="9082800" y="394920"/>
            <a:ext cx="34387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주제</a:t>
            </a:r>
            <a:r>
              <a:rPr b="1" lang="en-US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: </a:t>
            </a: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협동</a:t>
            </a:r>
            <a:r>
              <a:rPr b="1" lang="en-US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-3 </a:t>
            </a: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디지털 트윈 기반 서비스 로봇 운영 시스템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9" name="Shape 7"/>
          <p:cNvSpPr/>
          <p:nvPr/>
        </p:nvSpPr>
        <p:spPr>
          <a:xfrm>
            <a:off x="10954440" y="642960"/>
            <a:ext cx="932400" cy="208440"/>
          </a:xfrm>
          <a:prstGeom prst="roundRect">
            <a:avLst>
              <a:gd name="adj" fmla="val 79396"/>
            </a:avLst>
          </a:prstGeom>
          <a:noFill/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Text 8"/>
          <p:cNvSpPr/>
          <p:nvPr/>
        </p:nvSpPr>
        <p:spPr>
          <a:xfrm>
            <a:off x="11059560" y="662040"/>
            <a:ext cx="8611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팀명</a:t>
            </a:r>
            <a:r>
              <a:rPr b="1" lang="en-US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: F-2 </a:t>
            </a: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삼성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11" name="Text 9"/>
          <p:cNvSpPr/>
          <p:nvPr/>
        </p:nvSpPr>
        <p:spPr>
          <a:xfrm>
            <a:off x="514800" y="2702880"/>
            <a:ext cx="407628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주제</a:t>
            </a:r>
            <a:r>
              <a:rPr b="1" lang="en-US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: AI &amp; </a:t>
            </a:r>
            <a:r>
              <a:rPr b="1" lang="zh-CN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디지털 트윈 융합 자동화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12" name="Text 10"/>
          <p:cNvSpPr/>
          <p:nvPr/>
        </p:nvSpPr>
        <p:spPr>
          <a:xfrm>
            <a:off x="514800" y="3007440"/>
            <a:ext cx="6019200" cy="4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AI </a:t>
            </a: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비전</a:t>
            </a:r>
            <a:r>
              <a:rPr b="0" lang="en-US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(YOLO)</a:t>
            </a: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과 </a:t>
            </a:r>
            <a:r>
              <a:rPr b="0" lang="en-US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Isaac Sim </a:t>
            </a: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물리 제어 기술을 결합하여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사과 선별 공정의 </a:t>
            </a:r>
            <a:r>
              <a:rPr b="1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완전 자동화 및 가상화 </a:t>
            </a: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시스템을 구축합니다</a:t>
            </a:r>
            <a:r>
              <a:rPr b="0" lang="en-US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3" name="Shape 11"/>
          <p:cNvSpPr/>
          <p:nvPr/>
        </p:nvSpPr>
        <p:spPr>
          <a:xfrm>
            <a:off x="304560" y="3788280"/>
            <a:ext cx="56520" cy="303480"/>
          </a:xfrm>
          <a:prstGeom prst="roundRect">
            <a:avLst>
              <a:gd name="adj" fmla="val 529102"/>
            </a:avLst>
          </a:prstGeom>
          <a:solidFill>
            <a:srgbClr val="374151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Text 12"/>
          <p:cNvSpPr/>
          <p:nvPr/>
        </p:nvSpPr>
        <p:spPr>
          <a:xfrm>
            <a:off x="514800" y="3731760"/>
            <a:ext cx="549540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기획 의도</a:t>
            </a:r>
            <a:r>
              <a:rPr b="1" lang="en-US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: </a:t>
            </a:r>
            <a:r>
              <a:rPr b="1" lang="zh-CN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가상 검증을 통한 리스크 최소화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15" name="Text 13"/>
          <p:cNvSpPr/>
          <p:nvPr/>
        </p:nvSpPr>
        <p:spPr>
          <a:xfrm>
            <a:off x="514800" y="4036320"/>
            <a:ext cx="7591320" cy="4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설비 구축 전 가상 환경</a:t>
            </a:r>
            <a:r>
              <a:rPr b="0" lang="en-US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(Sim)</a:t>
            </a: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에서의 사전 검증을 통해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현장 도입 시 발생하는 </a:t>
            </a: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비용 낭비와 다운타임</a:t>
            </a:r>
            <a:r>
              <a:rPr b="1" lang="en-US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(Downtime)</a:t>
            </a: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을 획기적으로 제거합니다</a:t>
            </a:r>
            <a:r>
              <a:rPr b="0" lang="en-US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6" name="Shape 14"/>
          <p:cNvSpPr/>
          <p:nvPr/>
        </p:nvSpPr>
        <p:spPr>
          <a:xfrm>
            <a:off x="7188120" y="2265120"/>
            <a:ext cx="4704480" cy="2703600"/>
          </a:xfrm>
          <a:prstGeom prst="roundRect">
            <a:avLst>
              <a:gd name="adj" fmla="val 1428"/>
            </a:avLst>
          </a:prstGeom>
          <a:solidFill>
            <a:srgbClr val="ffffff">
              <a:alpha val="70000"/>
            </a:srgbClr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17" name="Image 1" descr="preencoded.png"/>
          <p:cNvPicPr/>
          <p:nvPr/>
        </p:nvPicPr>
        <p:blipFill>
          <a:blip r:embed="rId2">
            <a:alphaModFix amt="40000"/>
          </a:blip>
          <a:stretch/>
        </p:blipFill>
        <p:spPr>
          <a:xfrm>
            <a:off x="9495000" y="3117240"/>
            <a:ext cx="84960" cy="113400"/>
          </a:xfrm>
          <a:prstGeom prst="rect">
            <a:avLst/>
          </a:prstGeom>
          <a:ln w="0">
            <a:noFill/>
          </a:ln>
        </p:spPr>
      </p:pic>
      <p:pic>
        <p:nvPicPr>
          <p:cNvPr id="118" name="Image 2" descr="preencoded.png"/>
          <p:cNvPicPr/>
          <p:nvPr/>
        </p:nvPicPr>
        <p:blipFill>
          <a:blip r:embed="rId3">
            <a:alphaModFix amt="40000"/>
          </a:blip>
          <a:stretch/>
        </p:blipFill>
        <p:spPr>
          <a:xfrm>
            <a:off x="9495000" y="3955680"/>
            <a:ext cx="84960" cy="113400"/>
          </a:xfrm>
          <a:prstGeom prst="rect">
            <a:avLst/>
          </a:prstGeom>
          <a:ln w="0">
            <a:noFill/>
          </a:ln>
        </p:spPr>
      </p:pic>
      <p:sp>
        <p:nvSpPr>
          <p:cNvPr id="119" name="Text 15"/>
          <p:cNvSpPr/>
          <p:nvPr/>
        </p:nvSpPr>
        <p:spPr>
          <a:xfrm>
            <a:off x="10139760" y="6267240"/>
            <a:ext cx="6343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현장 적용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0" name="Shape 16"/>
          <p:cNvSpPr/>
          <p:nvPr/>
        </p:nvSpPr>
        <p:spPr>
          <a:xfrm>
            <a:off x="5890680" y="6172200"/>
            <a:ext cx="3094200" cy="380160"/>
          </a:xfrm>
          <a:custGeom>
            <a:avLst/>
            <a:gdLst/>
            <a:ahLst/>
            <a:rect l="l" t="t" r="r" b="b"/>
            <a:pathLst>
              <a:path w="3095244" h="381305">
                <a:moveTo>
                  <a:pt x="0" y="0"/>
                </a:moveTo>
                <a:lnTo>
                  <a:pt x="2940482" y="0"/>
                </a:lnTo>
                <a:lnTo>
                  <a:pt x="3095244" y="190652"/>
                </a:lnTo>
                <a:lnTo>
                  <a:pt x="2940482" y="381305"/>
                </a:lnTo>
                <a:lnTo>
                  <a:pt x="0" y="381305"/>
                </a:lnTo>
                <a:lnTo>
                  <a:pt x="154762" y="190652"/>
                </a:lnTo>
                <a:close/>
              </a:path>
            </a:pathLst>
          </a:custGeom>
          <a:solidFill>
            <a:srgbClr val="9ca3a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Text 17"/>
          <p:cNvSpPr/>
          <p:nvPr/>
        </p:nvSpPr>
        <p:spPr>
          <a:xfrm>
            <a:off x="7078320" y="6267240"/>
            <a:ext cx="94716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111827"/>
                </a:solidFill>
                <a:latin typeface="Noto Sans KR"/>
                <a:ea typeface="Noto Sans KR"/>
              </a:rPr>
              <a:t>성능</a:t>
            </a:r>
            <a:r>
              <a:rPr b="1" lang="en-US" sz="1000" spc="-1" strike="noStrike">
                <a:solidFill>
                  <a:srgbClr val="111827"/>
                </a:solidFill>
                <a:latin typeface="Noto Sans KR"/>
                <a:ea typeface="Noto Sans KR"/>
              </a:rPr>
              <a:t>/ROI </a:t>
            </a:r>
            <a:r>
              <a:rPr b="1" lang="zh-CN" sz="1000" spc="-1" strike="noStrike">
                <a:solidFill>
                  <a:srgbClr val="111827"/>
                </a:solidFill>
                <a:latin typeface="Noto Sans KR"/>
                <a:ea typeface="Noto Sans KR"/>
              </a:rPr>
              <a:t>예측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2" name="Shape 18"/>
          <p:cNvSpPr/>
          <p:nvPr/>
        </p:nvSpPr>
        <p:spPr>
          <a:xfrm>
            <a:off x="2983680" y="6172200"/>
            <a:ext cx="3094200" cy="380160"/>
          </a:xfrm>
          <a:custGeom>
            <a:avLst/>
            <a:gdLst/>
            <a:ahLst/>
            <a:rect l="l" t="t" r="r" b="b"/>
            <a:pathLst>
              <a:path w="3095244" h="381305">
                <a:moveTo>
                  <a:pt x="0" y="0"/>
                </a:moveTo>
                <a:lnTo>
                  <a:pt x="2940482" y="0"/>
                </a:lnTo>
                <a:lnTo>
                  <a:pt x="3095244" y="190652"/>
                </a:lnTo>
                <a:lnTo>
                  <a:pt x="2940482" y="381305"/>
                </a:lnTo>
                <a:lnTo>
                  <a:pt x="0" y="381305"/>
                </a:lnTo>
                <a:lnTo>
                  <a:pt x="154762" y="190652"/>
                </a:lnTo>
                <a:close/>
              </a:path>
            </a:pathLst>
          </a:custGeom>
          <a:solidFill>
            <a:srgbClr val="4b556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Text 19"/>
          <p:cNvSpPr/>
          <p:nvPr/>
        </p:nvSpPr>
        <p:spPr>
          <a:xfrm>
            <a:off x="4111200" y="6267240"/>
            <a:ext cx="10652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가상 실험 </a:t>
            </a:r>
            <a:r>
              <a:rPr b="1" lang="en-US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(Sim)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4" name="Shape 20"/>
          <p:cNvSpPr/>
          <p:nvPr/>
        </p:nvSpPr>
        <p:spPr>
          <a:xfrm>
            <a:off x="304560" y="6172200"/>
            <a:ext cx="2865600" cy="380160"/>
          </a:xfrm>
          <a:custGeom>
            <a:avLst/>
            <a:gdLst/>
            <a:ahLst/>
            <a:rect l="l" t="t" r="r" b="b"/>
            <a:pathLst>
              <a:path w="2866644" h="381305">
                <a:moveTo>
                  <a:pt x="0" y="0"/>
                </a:moveTo>
                <a:lnTo>
                  <a:pt x="2723312" y="0"/>
                </a:lnTo>
                <a:lnTo>
                  <a:pt x="2866644" y="190652"/>
                </a:lnTo>
                <a:lnTo>
                  <a:pt x="2723312" y="381305"/>
                </a:lnTo>
                <a:lnTo>
                  <a:pt x="0" y="381305"/>
                </a:lnTo>
                <a:close/>
              </a:path>
            </a:pathLst>
          </a:custGeom>
          <a:solidFill>
            <a:srgbClr val="1f2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Text 21"/>
          <p:cNvSpPr/>
          <p:nvPr/>
        </p:nvSpPr>
        <p:spPr>
          <a:xfrm>
            <a:off x="1172160" y="6267240"/>
            <a:ext cx="11329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디지털 트윈 설계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6" name="Shape 22"/>
          <p:cNvSpPr/>
          <p:nvPr/>
        </p:nvSpPr>
        <p:spPr>
          <a:xfrm>
            <a:off x="7388280" y="2464200"/>
            <a:ext cx="4303800" cy="551160"/>
          </a:xfrm>
          <a:prstGeom prst="roundRect">
            <a:avLst>
              <a:gd name="adj" fmla="val 22836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7" name="Text 23"/>
          <p:cNvSpPr/>
          <p:nvPr/>
        </p:nvSpPr>
        <p:spPr>
          <a:xfrm>
            <a:off x="7912440" y="2569320"/>
            <a:ext cx="13687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1f2937"/>
                </a:solidFill>
                <a:latin typeface="Noto Sans KR"/>
                <a:ea typeface="Noto Sans KR"/>
              </a:rPr>
              <a:t>NVIDIA Isaac Sim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8" name="Text 24"/>
          <p:cNvSpPr/>
          <p:nvPr/>
        </p:nvSpPr>
        <p:spPr>
          <a:xfrm>
            <a:off x="7912440" y="2759760"/>
            <a:ext cx="137052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Virtual Env &amp; Physics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29" name="Image 3" descr="preencoded.png"/>
          <p:cNvPicPr/>
          <p:nvPr/>
        </p:nvPicPr>
        <p:blipFill>
          <a:blip r:embed="rId4"/>
          <a:stretch/>
        </p:blipFill>
        <p:spPr>
          <a:xfrm>
            <a:off x="7550280" y="2649960"/>
            <a:ext cx="189000" cy="189000"/>
          </a:xfrm>
          <a:prstGeom prst="rect">
            <a:avLst/>
          </a:prstGeom>
          <a:ln w="0">
            <a:noFill/>
          </a:ln>
        </p:spPr>
      </p:pic>
      <p:sp>
        <p:nvSpPr>
          <p:cNvPr id="130" name="Shape 25"/>
          <p:cNvSpPr/>
          <p:nvPr/>
        </p:nvSpPr>
        <p:spPr>
          <a:xfrm>
            <a:off x="7388280" y="3322080"/>
            <a:ext cx="4303800" cy="532080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 w="0">
            <a:noFill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1" name="Shape 26"/>
          <p:cNvSpPr/>
          <p:nvPr/>
        </p:nvSpPr>
        <p:spPr>
          <a:xfrm>
            <a:off x="7388280" y="3322080"/>
            <a:ext cx="37440" cy="532080"/>
          </a:xfrm>
          <a:prstGeom prst="rect">
            <a:avLst/>
          </a:prstGeom>
          <a:solidFill>
            <a:srgbClr val="e5e7eb"/>
          </a:solidFill>
          <a:ln w="12700">
            <a:solidFill>
              <a:srgbClr val="e5e7e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Text 27"/>
          <p:cNvSpPr/>
          <p:nvPr/>
        </p:nvSpPr>
        <p:spPr>
          <a:xfrm>
            <a:off x="7940520" y="3417120"/>
            <a:ext cx="145008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1f2937"/>
                </a:solidFill>
                <a:latin typeface="Noto Sans KR"/>
                <a:ea typeface="Noto Sans KR"/>
              </a:rPr>
              <a:t>AI Logic &amp; Control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3" name="Text 28"/>
          <p:cNvSpPr/>
          <p:nvPr/>
        </p:nvSpPr>
        <p:spPr>
          <a:xfrm>
            <a:off x="7940520" y="3607200"/>
            <a:ext cx="129456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YOLOv8 + RMPFlow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34" name="Image 4" descr="preencoded.png"/>
          <p:cNvPicPr/>
          <p:nvPr/>
        </p:nvPicPr>
        <p:blipFill>
          <a:blip r:embed="rId5"/>
          <a:stretch/>
        </p:blipFill>
        <p:spPr>
          <a:xfrm>
            <a:off x="7578720" y="3498480"/>
            <a:ext cx="189000" cy="189000"/>
          </a:xfrm>
          <a:prstGeom prst="rect">
            <a:avLst/>
          </a:prstGeom>
          <a:ln w="0">
            <a:noFill/>
          </a:ln>
        </p:spPr>
      </p:pic>
      <p:sp>
        <p:nvSpPr>
          <p:cNvPr id="135" name="Shape 29"/>
          <p:cNvSpPr/>
          <p:nvPr/>
        </p:nvSpPr>
        <p:spPr>
          <a:xfrm>
            <a:off x="7388280" y="4159440"/>
            <a:ext cx="4303800" cy="608760"/>
          </a:xfrm>
          <a:prstGeom prst="roundRect">
            <a:avLst>
              <a:gd name="adj" fmla="val 18741"/>
            </a:avLst>
          </a:prstGeom>
          <a:solidFill>
            <a:srgbClr val="1f2937"/>
          </a:solidFill>
          <a:ln w="12700">
            <a:solidFill>
              <a:srgbClr val="ffffff">
                <a:alpha val="0"/>
              </a:srgbClr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6" name="Text 30"/>
          <p:cNvSpPr/>
          <p:nvPr/>
        </p:nvSpPr>
        <p:spPr>
          <a:xfrm>
            <a:off x="7540920" y="4255560"/>
            <a:ext cx="109440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Optimization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7" name="Text 31"/>
          <p:cNvSpPr/>
          <p:nvPr/>
        </p:nvSpPr>
        <p:spPr>
          <a:xfrm>
            <a:off x="7540920" y="4445640"/>
            <a:ext cx="121248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d1d5db"/>
                </a:solidFill>
                <a:latin typeface="Noto Sans KR"/>
                <a:ea typeface="Noto Sans KR"/>
              </a:rPr>
              <a:t>Max Efficiency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38" name="Image 5" descr="preencoded.png"/>
          <p:cNvPicPr/>
          <p:nvPr/>
        </p:nvPicPr>
        <p:blipFill>
          <a:blip r:embed="rId6"/>
          <a:stretch/>
        </p:blipFill>
        <p:spPr>
          <a:xfrm>
            <a:off x="11343960" y="4374360"/>
            <a:ext cx="189000" cy="18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0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333333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Shape 1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f9f7f2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Shape 2"/>
          <p:cNvSpPr/>
          <p:nvPr/>
        </p:nvSpPr>
        <p:spPr>
          <a:xfrm>
            <a:off x="457200" y="1305000"/>
            <a:ext cx="11276280" cy="1800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Text 3"/>
          <p:cNvSpPr/>
          <p:nvPr/>
        </p:nvSpPr>
        <p:spPr>
          <a:xfrm>
            <a:off x="647280" y="457200"/>
            <a:ext cx="497160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97" strike="noStrike">
                <a:solidFill>
                  <a:srgbClr val="1f2937"/>
                </a:solidFill>
                <a:latin typeface="Noto Sans KR"/>
                <a:ea typeface="Noto Sans KR"/>
              </a:rPr>
              <a:t>Project Background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43" name="Image 0" descr="preencoded.png"/>
          <p:cNvPicPr/>
          <p:nvPr/>
        </p:nvPicPr>
        <p:blipFill>
          <a:blip r:embed="rId1"/>
          <a:srcRect l="-7165" t="0" r="-7165" b="0"/>
          <a:stretch/>
        </p:blipFill>
        <p:spPr>
          <a:xfrm>
            <a:off x="457200" y="485640"/>
            <a:ext cx="113400" cy="132480"/>
          </a:xfrm>
          <a:prstGeom prst="rect">
            <a:avLst/>
          </a:prstGeom>
          <a:ln w="0">
            <a:noFill/>
          </a:ln>
        </p:spPr>
      </p:pic>
      <p:sp>
        <p:nvSpPr>
          <p:cNvPr id="144" name="Text 4"/>
          <p:cNvSpPr/>
          <p:nvPr/>
        </p:nvSpPr>
        <p:spPr>
          <a:xfrm>
            <a:off x="457200" y="685800"/>
            <a:ext cx="7467840" cy="42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700" spc="-69" strike="noStrike">
                <a:solidFill>
                  <a:srgbClr val="111827"/>
                </a:solidFill>
                <a:latin typeface="Noto Sans KR"/>
                <a:ea typeface="Noto Sans KR"/>
              </a:rPr>
              <a:t>프로젝트 개요 </a:t>
            </a:r>
            <a:r>
              <a:rPr b="1" lang="zh-CN" sz="2700" spc="-69" strike="noStrike">
                <a:solidFill>
                  <a:srgbClr val="6b7280"/>
                </a:solidFill>
                <a:latin typeface="Noto Sans KR"/>
                <a:ea typeface="Noto Sans KR"/>
              </a:rPr>
              <a:t>선정 배경 및 문제 정의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145" name="Shape 5"/>
          <p:cNvSpPr/>
          <p:nvPr/>
        </p:nvSpPr>
        <p:spPr>
          <a:xfrm>
            <a:off x="8787240" y="543240"/>
            <a:ext cx="2951640" cy="246600"/>
          </a:xfrm>
          <a:prstGeom prst="roundRect">
            <a:avLst>
              <a:gd name="adj" fmla="val 56770"/>
            </a:avLst>
          </a:prstGeom>
          <a:solidFill>
            <a:srgbClr val="eff6ff"/>
          </a:solidFill>
          <a:ln w="12700">
            <a:solidFill>
              <a:srgbClr val="bfdb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Text 6"/>
          <p:cNvSpPr/>
          <p:nvPr/>
        </p:nvSpPr>
        <p:spPr>
          <a:xfrm>
            <a:off x="8911800" y="580680"/>
            <a:ext cx="34387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주제</a:t>
            </a:r>
            <a:r>
              <a:rPr b="1" lang="en-US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: </a:t>
            </a: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협동</a:t>
            </a:r>
            <a:r>
              <a:rPr b="1" lang="en-US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-3 </a:t>
            </a: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디지털 트윈 기반 서비스 로봇 운영 시스템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47" name="Shape 7"/>
          <p:cNvSpPr/>
          <p:nvPr/>
        </p:nvSpPr>
        <p:spPr>
          <a:xfrm>
            <a:off x="10764360" y="866880"/>
            <a:ext cx="970920" cy="246600"/>
          </a:xfrm>
          <a:prstGeom prst="roundRect">
            <a:avLst>
              <a:gd name="adj" fmla="val 56770"/>
            </a:avLst>
          </a:prstGeom>
          <a:noFill/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Text 8"/>
          <p:cNvSpPr/>
          <p:nvPr/>
        </p:nvSpPr>
        <p:spPr>
          <a:xfrm>
            <a:off x="10887840" y="905400"/>
            <a:ext cx="8611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팀명</a:t>
            </a:r>
            <a:r>
              <a:rPr b="1" lang="en-US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: F-2 </a:t>
            </a: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삼성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49" name="Text 9"/>
          <p:cNvSpPr/>
          <p:nvPr/>
        </p:nvSpPr>
        <p:spPr>
          <a:xfrm>
            <a:off x="666720" y="1591200"/>
            <a:ext cx="42663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육안 선별의 한계와 품질 편차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50" name="Text 10"/>
          <p:cNvSpPr/>
          <p:nvPr/>
        </p:nvSpPr>
        <p:spPr>
          <a:xfrm>
            <a:off x="666720" y="1895400"/>
            <a:ext cx="490824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사과의 계절</a:t>
            </a:r>
            <a:r>
              <a:rPr b="0" lang="en-US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·</a:t>
            </a: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품종</a:t>
            </a:r>
            <a:r>
              <a:rPr b="0" lang="en-US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·</a:t>
            </a: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외형 편차와 작업자 피로도로 품질 불균형 발생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1" name="Shape 11"/>
          <p:cNvSpPr/>
          <p:nvPr/>
        </p:nvSpPr>
        <p:spPr>
          <a:xfrm>
            <a:off x="457200" y="2409480"/>
            <a:ext cx="56520" cy="227520"/>
          </a:xfrm>
          <a:prstGeom prst="roundRect">
            <a:avLst>
              <a:gd name="adj" fmla="val 529102"/>
            </a:avLst>
          </a:prstGeom>
          <a:solidFill>
            <a:srgbClr val="374151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Text 12"/>
          <p:cNvSpPr/>
          <p:nvPr/>
        </p:nvSpPr>
        <p:spPr>
          <a:xfrm>
            <a:off x="666720" y="2352600"/>
            <a:ext cx="446652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설비 변경 시 비용 리스크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53" name="Text 13"/>
          <p:cNvSpPr/>
          <p:nvPr/>
        </p:nvSpPr>
        <p:spPr>
          <a:xfrm>
            <a:off x="666720" y="2657160"/>
            <a:ext cx="51462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파라미터 변경 시 </a:t>
            </a:r>
            <a:r>
              <a:rPr b="1" lang="zh-CN" sz="1200" spc="-1" strike="noStrike">
                <a:solidFill>
                  <a:srgbClr val="dc2626"/>
                </a:solidFill>
                <a:latin typeface="Noto Sans KR"/>
                <a:ea typeface="Noto Sans KR"/>
              </a:rPr>
              <a:t>라인 중단</a:t>
            </a:r>
            <a:r>
              <a:rPr b="1" lang="en-US" sz="1200" spc="-1" strike="noStrike">
                <a:solidFill>
                  <a:srgbClr val="dc2626"/>
                </a:solidFill>
                <a:latin typeface="Noto Sans KR"/>
                <a:ea typeface="Noto Sans KR"/>
              </a:rPr>
              <a:t>(Downtime)</a:t>
            </a: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과 막대한 실험 비용 불가피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4" name="Shape 14"/>
          <p:cNvSpPr/>
          <p:nvPr/>
        </p:nvSpPr>
        <p:spPr>
          <a:xfrm>
            <a:off x="457200" y="3171960"/>
            <a:ext cx="56520" cy="227520"/>
          </a:xfrm>
          <a:prstGeom prst="roundRect">
            <a:avLst>
              <a:gd name="adj" fmla="val 529102"/>
            </a:avLst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Text 15"/>
          <p:cNvSpPr/>
          <p:nvPr/>
        </p:nvSpPr>
        <p:spPr>
          <a:xfrm>
            <a:off x="666720" y="3114360"/>
            <a:ext cx="430488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11827"/>
                </a:solidFill>
                <a:latin typeface="Noto Sans KR"/>
                <a:ea typeface="Noto Sans KR"/>
              </a:rPr>
              <a:t>현장 반복 실험의 물리적 제약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56" name="Text 16"/>
          <p:cNvSpPr/>
          <p:nvPr/>
        </p:nvSpPr>
        <p:spPr>
          <a:xfrm>
            <a:off x="666720" y="3420000"/>
            <a:ext cx="48168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비정형 상황 재현 불가      시뮬레이션 기반 </a:t>
            </a: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가상 파라미터 탐색 </a:t>
            </a:r>
            <a:r>
              <a:rPr b="0" lang="zh-CN" sz="1200" spc="-1" strike="noStrike">
                <a:solidFill>
                  <a:srgbClr val="374151"/>
                </a:solidFill>
                <a:latin typeface="Noto Sans KR"/>
                <a:ea typeface="Noto Sans KR"/>
              </a:rPr>
              <a:t>필수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7" name="Shape 17"/>
          <p:cNvSpPr/>
          <p:nvPr/>
        </p:nvSpPr>
        <p:spPr>
          <a:xfrm>
            <a:off x="7338960" y="1514160"/>
            <a:ext cx="4399920" cy="3218400"/>
          </a:xfrm>
          <a:prstGeom prst="roundRect">
            <a:avLst>
              <a:gd name="adj" fmla="val 1008"/>
            </a:avLst>
          </a:prstGeom>
          <a:solidFill>
            <a:srgbClr val="ffffff">
              <a:alpha val="70000"/>
            </a:srgbClr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8" name="Shape 18"/>
          <p:cNvSpPr/>
          <p:nvPr/>
        </p:nvSpPr>
        <p:spPr>
          <a:xfrm>
            <a:off x="7539120" y="1714680"/>
            <a:ext cx="3999600" cy="1027800"/>
          </a:xfrm>
          <a:prstGeom prst="roundRect">
            <a:avLst>
              <a:gd name="adj" fmla="val 6584"/>
            </a:avLst>
          </a:prstGeom>
          <a:solidFill>
            <a:srgbClr val="fef2f2"/>
          </a:solidFill>
          <a:ln w="12700">
            <a:solidFill>
              <a:srgbClr val="fee2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59" name="Image 2" descr="preencoded.png"/>
          <p:cNvPicPr/>
          <p:nvPr/>
        </p:nvPicPr>
        <p:blipFill>
          <a:blip r:embed="rId2">
            <a:alphaModFix amt="40000"/>
          </a:blip>
          <a:stretch/>
        </p:blipFill>
        <p:spPr>
          <a:xfrm>
            <a:off x="11162880" y="1845360"/>
            <a:ext cx="285120" cy="285120"/>
          </a:xfrm>
          <a:prstGeom prst="rect">
            <a:avLst/>
          </a:prstGeom>
          <a:ln w="0">
            <a:noFill/>
          </a:ln>
        </p:spPr>
      </p:pic>
      <p:sp>
        <p:nvSpPr>
          <p:cNvPr id="160" name="Text 19"/>
          <p:cNvSpPr/>
          <p:nvPr/>
        </p:nvSpPr>
        <p:spPr>
          <a:xfrm>
            <a:off x="7872120" y="1837800"/>
            <a:ext cx="365760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18" strike="noStrike">
                <a:solidFill>
                  <a:srgbClr val="991b1b"/>
                </a:solidFill>
                <a:latin typeface="Noto Sans KR"/>
                <a:ea typeface="Noto Sans KR"/>
              </a:rPr>
              <a:t>Reality (Pain Points)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61" name="Image 3" descr="preencoded.png"/>
          <p:cNvPicPr/>
          <p:nvPr/>
        </p:nvPicPr>
        <p:blipFill>
          <a:blip r:embed="rId3"/>
          <a:stretch/>
        </p:blipFill>
        <p:spPr>
          <a:xfrm>
            <a:off x="7662600" y="1867320"/>
            <a:ext cx="132480" cy="132480"/>
          </a:xfrm>
          <a:prstGeom prst="rect">
            <a:avLst/>
          </a:prstGeom>
          <a:ln w="0">
            <a:noFill/>
          </a:ln>
        </p:spPr>
      </p:pic>
      <p:sp>
        <p:nvSpPr>
          <p:cNvPr id="162" name="Shape 20"/>
          <p:cNvSpPr/>
          <p:nvPr/>
        </p:nvSpPr>
        <p:spPr>
          <a:xfrm>
            <a:off x="7662600" y="2104920"/>
            <a:ext cx="1199520" cy="513720"/>
          </a:xfrm>
          <a:prstGeom prst="roundRect">
            <a:avLst>
              <a:gd name="adj" fmla="val 13157"/>
            </a:avLst>
          </a:prstGeom>
          <a:solidFill>
            <a:srgbClr val="ffffff"/>
          </a:solidFill>
          <a:ln w="12700">
            <a:solidFill>
              <a:srgbClr val="fee2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3" name="Image 4" descr="preencoded.png"/>
          <p:cNvPicPr/>
          <p:nvPr/>
        </p:nvPicPr>
        <p:blipFill>
          <a:blip r:embed="rId4"/>
          <a:stretch/>
        </p:blipFill>
        <p:spPr>
          <a:xfrm>
            <a:off x="8195760" y="2190960"/>
            <a:ext cx="132480" cy="151560"/>
          </a:xfrm>
          <a:prstGeom prst="rect">
            <a:avLst/>
          </a:prstGeom>
          <a:ln w="0">
            <a:noFill/>
          </a:ln>
        </p:spPr>
      </p:pic>
      <p:sp>
        <p:nvSpPr>
          <p:cNvPr id="164" name="Text 21"/>
          <p:cNvSpPr/>
          <p:nvPr/>
        </p:nvSpPr>
        <p:spPr>
          <a:xfrm>
            <a:off x="8119080" y="2372040"/>
            <a:ext cx="2941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중단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65" name="Shape 22"/>
          <p:cNvSpPr/>
          <p:nvPr/>
        </p:nvSpPr>
        <p:spPr>
          <a:xfrm>
            <a:off x="8937360" y="2104920"/>
            <a:ext cx="1199520" cy="513720"/>
          </a:xfrm>
          <a:prstGeom prst="roundRect">
            <a:avLst>
              <a:gd name="adj" fmla="val 13157"/>
            </a:avLst>
          </a:prstGeom>
          <a:solidFill>
            <a:srgbClr val="ffffff"/>
          </a:solidFill>
          <a:ln w="12700">
            <a:solidFill>
              <a:srgbClr val="fee2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Image 5" descr="preencoded.png"/>
          <p:cNvPicPr/>
          <p:nvPr/>
        </p:nvPicPr>
        <p:blipFill>
          <a:blip r:embed="rId5"/>
          <a:stretch/>
        </p:blipFill>
        <p:spPr>
          <a:xfrm>
            <a:off x="9460440" y="2190960"/>
            <a:ext cx="151560" cy="151560"/>
          </a:xfrm>
          <a:prstGeom prst="rect">
            <a:avLst/>
          </a:prstGeom>
          <a:ln w="0">
            <a:noFill/>
          </a:ln>
        </p:spPr>
      </p:pic>
      <p:sp>
        <p:nvSpPr>
          <p:cNvPr id="167" name="Text 23"/>
          <p:cNvSpPr/>
          <p:nvPr/>
        </p:nvSpPr>
        <p:spPr>
          <a:xfrm>
            <a:off x="9393480" y="2372040"/>
            <a:ext cx="2941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비용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68" name="Shape 24"/>
          <p:cNvSpPr/>
          <p:nvPr/>
        </p:nvSpPr>
        <p:spPr>
          <a:xfrm>
            <a:off x="10212120" y="2104920"/>
            <a:ext cx="1199520" cy="513720"/>
          </a:xfrm>
          <a:prstGeom prst="roundRect">
            <a:avLst>
              <a:gd name="adj" fmla="val 13157"/>
            </a:avLst>
          </a:prstGeom>
          <a:solidFill>
            <a:srgbClr val="ffffff"/>
          </a:solidFill>
          <a:ln w="12700">
            <a:solidFill>
              <a:srgbClr val="fee2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9" name="Image 6" descr="preencoded.png"/>
          <p:cNvPicPr/>
          <p:nvPr/>
        </p:nvPicPr>
        <p:blipFill>
          <a:blip r:embed="rId6"/>
          <a:stretch/>
        </p:blipFill>
        <p:spPr>
          <a:xfrm>
            <a:off x="10745280" y="2190960"/>
            <a:ext cx="132480" cy="151560"/>
          </a:xfrm>
          <a:prstGeom prst="rect">
            <a:avLst/>
          </a:prstGeom>
          <a:ln w="0">
            <a:noFill/>
          </a:ln>
        </p:spPr>
      </p:pic>
      <p:sp>
        <p:nvSpPr>
          <p:cNvPr id="170" name="Text 25"/>
          <p:cNvSpPr/>
          <p:nvPr/>
        </p:nvSpPr>
        <p:spPr>
          <a:xfrm>
            <a:off x="10668240" y="2372040"/>
            <a:ext cx="2941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불가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71" name="Image 7" descr="preencoded.png"/>
          <p:cNvPicPr/>
          <p:nvPr/>
        </p:nvPicPr>
        <p:blipFill>
          <a:blip r:embed="rId7"/>
          <a:srcRect l="-1882" t="0" r="-1882" b="0"/>
          <a:stretch/>
        </p:blipFill>
        <p:spPr>
          <a:xfrm>
            <a:off x="9470520" y="2809800"/>
            <a:ext cx="132480" cy="171000"/>
          </a:xfrm>
          <a:prstGeom prst="rect">
            <a:avLst/>
          </a:prstGeom>
          <a:ln w="0">
            <a:noFill/>
          </a:ln>
        </p:spPr>
      </p:pic>
      <p:sp>
        <p:nvSpPr>
          <p:cNvPr id="172" name="Shape 26"/>
          <p:cNvSpPr/>
          <p:nvPr/>
        </p:nvSpPr>
        <p:spPr>
          <a:xfrm>
            <a:off x="7539120" y="3047760"/>
            <a:ext cx="3999600" cy="1485000"/>
          </a:xfrm>
          <a:prstGeom prst="roundRect">
            <a:avLst>
              <a:gd name="adj" fmla="val 3156"/>
            </a:avLst>
          </a:prstGeom>
          <a:solidFill>
            <a:srgbClr val="eff6ff"/>
          </a:solidFill>
          <a:ln w="12700">
            <a:solidFill>
              <a:srgbClr val="dbea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3" name="Image 8" descr="preencoded.png"/>
          <p:cNvPicPr/>
          <p:nvPr/>
        </p:nvPicPr>
        <p:blipFill>
          <a:blip r:embed="rId8">
            <a:alphaModFix amt="40000"/>
          </a:blip>
          <a:srcRect l="-596" t="0" r="-596" b="0"/>
          <a:stretch/>
        </p:blipFill>
        <p:spPr>
          <a:xfrm>
            <a:off x="11087280" y="3179520"/>
            <a:ext cx="361080" cy="285120"/>
          </a:xfrm>
          <a:prstGeom prst="rect">
            <a:avLst/>
          </a:prstGeom>
          <a:ln w="0">
            <a:noFill/>
          </a:ln>
        </p:spPr>
      </p:pic>
      <p:sp>
        <p:nvSpPr>
          <p:cNvPr id="174" name="Text 27"/>
          <p:cNvSpPr/>
          <p:nvPr/>
        </p:nvSpPr>
        <p:spPr>
          <a:xfrm>
            <a:off x="7872120" y="3171960"/>
            <a:ext cx="365760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18" strike="noStrike">
                <a:solidFill>
                  <a:srgbClr val="1e40af"/>
                </a:solidFill>
                <a:latin typeface="Noto Sans KR"/>
                <a:ea typeface="Noto Sans KR"/>
              </a:rPr>
              <a:t>Digital Twin Solution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75" name="Image 9" descr="preencoded.png"/>
          <p:cNvPicPr/>
          <p:nvPr/>
        </p:nvPicPr>
        <p:blipFill>
          <a:blip r:embed="rId9"/>
          <a:stretch/>
        </p:blipFill>
        <p:spPr>
          <a:xfrm>
            <a:off x="7662600" y="3200400"/>
            <a:ext cx="132480" cy="132480"/>
          </a:xfrm>
          <a:prstGeom prst="rect">
            <a:avLst/>
          </a:prstGeom>
          <a:ln w="0">
            <a:noFill/>
          </a:ln>
        </p:spPr>
      </p:pic>
      <p:sp>
        <p:nvSpPr>
          <p:cNvPr id="176" name="Shape 28"/>
          <p:cNvSpPr/>
          <p:nvPr/>
        </p:nvSpPr>
        <p:spPr>
          <a:xfrm>
            <a:off x="7662600" y="3438000"/>
            <a:ext cx="3751560" cy="285120"/>
          </a:xfrm>
          <a:prstGeom prst="roundRect">
            <a:avLst>
              <a:gd name="adj" fmla="val 42599"/>
            </a:avLst>
          </a:prstGeom>
          <a:solidFill>
            <a:srgbClr val="ffffff"/>
          </a:solidFill>
          <a:ln w="12700">
            <a:solidFill>
              <a:srgbClr val="dbea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7" name="Image 10" descr="preencoded.png"/>
          <p:cNvPicPr/>
          <p:nvPr/>
        </p:nvPicPr>
        <p:blipFill>
          <a:blip r:embed="rId10"/>
          <a:srcRect l="0" t="-1075" r="0" b="-1075"/>
          <a:stretch/>
        </p:blipFill>
        <p:spPr>
          <a:xfrm>
            <a:off x="7787160" y="3515040"/>
            <a:ext cx="113400" cy="132480"/>
          </a:xfrm>
          <a:prstGeom prst="rect">
            <a:avLst/>
          </a:prstGeom>
          <a:ln w="0">
            <a:noFill/>
          </a:ln>
        </p:spPr>
      </p:pic>
      <p:sp>
        <p:nvSpPr>
          <p:cNvPr id="178" name="Text 29"/>
          <p:cNvSpPr/>
          <p:nvPr/>
        </p:nvSpPr>
        <p:spPr>
          <a:xfrm>
            <a:off x="7977240" y="3438000"/>
            <a:ext cx="999360" cy="2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-1" strike="noStrike">
                <a:solidFill>
                  <a:srgbClr val="374151"/>
                </a:solidFill>
                <a:latin typeface="Noto Sans KR"/>
                <a:ea typeface="Noto Sans KR"/>
              </a:rPr>
              <a:t>무한 반복 테스트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79" name="Shape 30"/>
          <p:cNvSpPr/>
          <p:nvPr/>
        </p:nvSpPr>
        <p:spPr>
          <a:xfrm>
            <a:off x="7662600" y="3781080"/>
            <a:ext cx="3751560" cy="285120"/>
          </a:xfrm>
          <a:prstGeom prst="roundRect">
            <a:avLst>
              <a:gd name="adj" fmla="val 42599"/>
            </a:avLst>
          </a:prstGeom>
          <a:solidFill>
            <a:srgbClr val="ffffff"/>
          </a:solidFill>
          <a:ln w="12700">
            <a:solidFill>
              <a:srgbClr val="dbea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80" name="Image 11" descr="preencoded.png"/>
          <p:cNvPicPr/>
          <p:nvPr/>
        </p:nvPicPr>
        <p:blipFill>
          <a:blip r:embed="rId11"/>
          <a:stretch/>
        </p:blipFill>
        <p:spPr>
          <a:xfrm>
            <a:off x="7787160" y="3857760"/>
            <a:ext cx="132480" cy="132480"/>
          </a:xfrm>
          <a:prstGeom prst="rect">
            <a:avLst/>
          </a:prstGeom>
          <a:ln w="0">
            <a:noFill/>
          </a:ln>
        </p:spPr>
      </p:pic>
      <p:sp>
        <p:nvSpPr>
          <p:cNvPr id="181" name="Text 31"/>
          <p:cNvSpPr/>
          <p:nvPr/>
        </p:nvSpPr>
        <p:spPr>
          <a:xfrm>
            <a:off x="7996320" y="3781080"/>
            <a:ext cx="1243440" cy="2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-1" strike="noStrike">
                <a:solidFill>
                  <a:srgbClr val="374151"/>
                </a:solidFill>
                <a:latin typeface="Noto Sans KR"/>
                <a:ea typeface="Noto Sans KR"/>
              </a:rPr>
              <a:t>파라미터 즉시 최적화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82" name="Shape 32"/>
          <p:cNvSpPr/>
          <p:nvPr/>
        </p:nvSpPr>
        <p:spPr>
          <a:xfrm>
            <a:off x="7662600" y="4123800"/>
            <a:ext cx="3751560" cy="285120"/>
          </a:xfrm>
          <a:prstGeom prst="roundRect">
            <a:avLst>
              <a:gd name="adj" fmla="val 42599"/>
            </a:avLst>
          </a:prstGeom>
          <a:solidFill>
            <a:srgbClr val="ffffff"/>
          </a:solidFill>
          <a:ln w="12700">
            <a:solidFill>
              <a:srgbClr val="dbea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83" name="Image 12" descr="preencoded.png"/>
          <p:cNvPicPr/>
          <p:nvPr/>
        </p:nvPicPr>
        <p:blipFill>
          <a:blip r:embed="rId12"/>
          <a:stretch/>
        </p:blipFill>
        <p:spPr>
          <a:xfrm>
            <a:off x="7787160" y="4200840"/>
            <a:ext cx="132480" cy="132480"/>
          </a:xfrm>
          <a:prstGeom prst="rect">
            <a:avLst/>
          </a:prstGeom>
          <a:ln w="0">
            <a:noFill/>
          </a:ln>
        </p:spPr>
      </p:pic>
      <p:sp>
        <p:nvSpPr>
          <p:cNvPr id="184" name="Text 33"/>
          <p:cNvSpPr/>
          <p:nvPr/>
        </p:nvSpPr>
        <p:spPr>
          <a:xfrm>
            <a:off x="7996320" y="4123800"/>
            <a:ext cx="1109880" cy="2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-1" strike="noStrike">
                <a:solidFill>
                  <a:srgbClr val="374151"/>
                </a:solidFill>
                <a:latin typeface="Noto Sans KR"/>
                <a:ea typeface="Noto Sans KR"/>
              </a:rPr>
              <a:t>사전 검증 </a:t>
            </a:r>
            <a:r>
              <a:rPr b="1" lang="en-US" sz="900" spc="-1" strike="noStrike">
                <a:solidFill>
                  <a:srgbClr val="374151"/>
                </a:solidFill>
                <a:latin typeface="Noto Sans KR"/>
                <a:ea typeface="Noto Sans KR"/>
              </a:rPr>
              <a:t>ROI </a:t>
            </a:r>
            <a:r>
              <a:rPr b="1" lang="zh-CN" sz="900" spc="-1" strike="noStrike">
                <a:solidFill>
                  <a:srgbClr val="374151"/>
                </a:solidFill>
                <a:latin typeface="Noto Sans KR"/>
                <a:ea typeface="Noto Sans KR"/>
              </a:rPr>
              <a:t>예측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85" name="Text 34"/>
          <p:cNvSpPr/>
          <p:nvPr/>
        </p:nvSpPr>
        <p:spPr>
          <a:xfrm>
            <a:off x="457200" y="5753520"/>
            <a:ext cx="1139148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38" strike="noStrike">
                <a:solidFill>
                  <a:srgbClr val="9ca3af"/>
                </a:solidFill>
                <a:latin typeface="Noto Sans KR"/>
                <a:ea typeface="Noto Sans KR"/>
              </a:rPr>
              <a:t>Necessity Flow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86" name="Text 35"/>
          <p:cNvSpPr/>
          <p:nvPr/>
        </p:nvSpPr>
        <p:spPr>
          <a:xfrm>
            <a:off x="9741960" y="6077160"/>
            <a:ext cx="116568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디지털 트윈 도입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87" name="Shape 36"/>
          <p:cNvSpPr/>
          <p:nvPr/>
        </p:nvSpPr>
        <p:spPr>
          <a:xfrm>
            <a:off x="5867640" y="5943600"/>
            <a:ext cx="3046680" cy="456120"/>
          </a:xfrm>
          <a:custGeom>
            <a:avLst/>
            <a:gdLst/>
            <a:ahLst/>
            <a:rect l="l" t="t" r="r" b="b"/>
            <a:pathLst>
              <a:path w="3047695" h="457200">
                <a:moveTo>
                  <a:pt x="0" y="0"/>
                </a:moveTo>
                <a:lnTo>
                  <a:pt x="2895310" y="0"/>
                </a:lnTo>
                <a:lnTo>
                  <a:pt x="3047695" y="228600"/>
                </a:lnTo>
                <a:lnTo>
                  <a:pt x="2895310" y="457200"/>
                </a:lnTo>
                <a:lnTo>
                  <a:pt x="0" y="457200"/>
                </a:lnTo>
                <a:lnTo>
                  <a:pt x="152385" y="228600"/>
                </a:lnTo>
                <a:close/>
              </a:path>
            </a:pathLst>
          </a:custGeom>
          <a:solidFill>
            <a:srgbClr val="9ca3a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Text 37"/>
          <p:cNvSpPr/>
          <p:nvPr/>
        </p:nvSpPr>
        <p:spPr>
          <a:xfrm>
            <a:off x="7107480" y="6077160"/>
            <a:ext cx="7970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111827"/>
                </a:solidFill>
                <a:latin typeface="Noto Sans KR"/>
                <a:ea typeface="Noto Sans KR"/>
              </a:rPr>
              <a:t>비용</a:t>
            </a:r>
            <a:r>
              <a:rPr b="1" lang="en-US" sz="1000" spc="-1" strike="noStrike">
                <a:solidFill>
                  <a:srgbClr val="111827"/>
                </a:solidFill>
                <a:latin typeface="Noto Sans KR"/>
                <a:ea typeface="Noto Sans KR"/>
              </a:rPr>
              <a:t>/</a:t>
            </a:r>
            <a:r>
              <a:rPr b="1" lang="zh-CN" sz="1000" spc="-1" strike="noStrike">
                <a:solidFill>
                  <a:srgbClr val="111827"/>
                </a:solidFill>
                <a:latin typeface="Noto Sans KR"/>
                <a:ea typeface="Noto Sans KR"/>
              </a:rPr>
              <a:t>리스크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89" name="Shape 38"/>
          <p:cNvSpPr/>
          <p:nvPr/>
        </p:nvSpPr>
        <p:spPr>
          <a:xfrm>
            <a:off x="3047760" y="5943600"/>
            <a:ext cx="3046680" cy="456120"/>
          </a:xfrm>
          <a:custGeom>
            <a:avLst/>
            <a:gdLst/>
            <a:ahLst/>
            <a:rect l="l" t="t" r="r" b="b"/>
            <a:pathLst>
              <a:path w="3047695" h="457200">
                <a:moveTo>
                  <a:pt x="0" y="0"/>
                </a:moveTo>
                <a:lnTo>
                  <a:pt x="2895310" y="0"/>
                </a:lnTo>
                <a:lnTo>
                  <a:pt x="3047695" y="228600"/>
                </a:lnTo>
                <a:lnTo>
                  <a:pt x="2895310" y="457200"/>
                </a:lnTo>
                <a:lnTo>
                  <a:pt x="0" y="457200"/>
                </a:lnTo>
                <a:lnTo>
                  <a:pt x="152385" y="228600"/>
                </a:lnTo>
                <a:close/>
              </a:path>
            </a:pathLst>
          </a:custGeom>
          <a:solidFill>
            <a:srgbClr val="4b556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Text 39"/>
          <p:cNvSpPr/>
          <p:nvPr/>
        </p:nvSpPr>
        <p:spPr>
          <a:xfrm>
            <a:off x="4177800" y="6077160"/>
            <a:ext cx="10238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반복 실험 난해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91" name="Shape 40"/>
          <p:cNvSpPr/>
          <p:nvPr/>
        </p:nvSpPr>
        <p:spPr>
          <a:xfrm>
            <a:off x="457200" y="5943600"/>
            <a:ext cx="2818080" cy="456120"/>
          </a:xfrm>
          <a:custGeom>
            <a:avLst/>
            <a:gdLst/>
            <a:ahLst/>
            <a:rect l="l" t="t" r="r" b="b"/>
            <a:pathLst>
              <a:path w="2819095" h="457200">
                <a:moveTo>
                  <a:pt x="0" y="0"/>
                </a:moveTo>
                <a:lnTo>
                  <a:pt x="2678140" y="0"/>
                </a:lnTo>
                <a:lnTo>
                  <a:pt x="2819095" y="228600"/>
                </a:lnTo>
                <a:lnTo>
                  <a:pt x="2678140" y="457200"/>
                </a:lnTo>
                <a:lnTo>
                  <a:pt x="0" y="457200"/>
                </a:lnTo>
                <a:close/>
              </a:path>
            </a:pathLst>
          </a:custGeom>
          <a:solidFill>
            <a:srgbClr val="1f2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Text 41"/>
          <p:cNvSpPr/>
          <p:nvPr/>
        </p:nvSpPr>
        <p:spPr>
          <a:xfrm>
            <a:off x="1358640" y="6077160"/>
            <a:ext cx="10238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현장 제약 증가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93" name="Image 7" descr="preencoded.png"/>
          <p:cNvPicPr/>
          <p:nvPr/>
        </p:nvPicPr>
        <p:blipFill>
          <a:blip r:embed="rId13"/>
          <a:srcRect l="-1882" t="0" r="-1882" b="0"/>
          <a:stretch/>
        </p:blipFill>
        <p:spPr>
          <a:xfrm rot="16200000">
            <a:off x="2066400" y="3446280"/>
            <a:ext cx="132480" cy="17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0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333333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Shape 1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f9f7f2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Shape 2"/>
          <p:cNvSpPr/>
          <p:nvPr/>
        </p:nvSpPr>
        <p:spPr>
          <a:xfrm>
            <a:off x="457200" y="1380600"/>
            <a:ext cx="11276280" cy="1800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Text 3"/>
          <p:cNvSpPr/>
          <p:nvPr/>
        </p:nvSpPr>
        <p:spPr>
          <a:xfrm>
            <a:off x="676800" y="457200"/>
            <a:ext cx="39517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97" strike="noStrike">
                <a:solidFill>
                  <a:srgbClr val="1f2937"/>
                </a:solidFill>
                <a:latin typeface="Noto Sans KR"/>
                <a:ea typeface="Noto Sans KR"/>
              </a:rPr>
              <a:t>Project Scope &amp; Contents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98" name="Image 0" descr="preencoded.png"/>
          <p:cNvPicPr/>
          <p:nvPr/>
        </p:nvPicPr>
        <p:blipFill>
          <a:blip r:embed="rId1"/>
          <a:srcRect l="-3526" t="0" r="-3526" b="0"/>
          <a:stretch/>
        </p:blipFill>
        <p:spPr>
          <a:xfrm>
            <a:off x="457200" y="485640"/>
            <a:ext cx="141480" cy="132480"/>
          </a:xfrm>
          <a:prstGeom prst="rect">
            <a:avLst/>
          </a:prstGeom>
          <a:ln w="0">
            <a:noFill/>
          </a:ln>
        </p:spPr>
      </p:pic>
      <p:sp>
        <p:nvSpPr>
          <p:cNvPr id="199" name="Text 4"/>
          <p:cNvSpPr/>
          <p:nvPr/>
        </p:nvSpPr>
        <p:spPr>
          <a:xfrm>
            <a:off x="457200" y="724320"/>
            <a:ext cx="6076800" cy="42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700" spc="-69" strike="noStrike">
                <a:solidFill>
                  <a:srgbClr val="111827"/>
                </a:solidFill>
                <a:latin typeface="Noto Sans KR"/>
                <a:ea typeface="Noto Sans KR"/>
              </a:rPr>
              <a:t>프로젝트 개요 </a:t>
            </a:r>
            <a:r>
              <a:rPr b="1" lang="zh-CN" sz="2700" spc="-69" strike="noStrike">
                <a:solidFill>
                  <a:srgbClr val="6b7280"/>
                </a:solidFill>
                <a:latin typeface="Noto Sans KR"/>
                <a:ea typeface="Noto Sans KR"/>
              </a:rPr>
              <a:t>내용</a:t>
            </a:r>
            <a:r>
              <a:rPr b="1" lang="en-US" sz="2700" spc="-69" strike="noStrike">
                <a:solidFill>
                  <a:srgbClr val="6b7280"/>
                </a:solidFill>
                <a:latin typeface="Noto Sans KR"/>
                <a:ea typeface="Noto Sans KR"/>
              </a:rPr>
              <a:t>(</a:t>
            </a:r>
            <a:r>
              <a:rPr b="1" lang="zh-CN" sz="2700" spc="-69" strike="noStrike">
                <a:solidFill>
                  <a:srgbClr val="6b7280"/>
                </a:solidFill>
                <a:latin typeface="Noto Sans KR"/>
                <a:ea typeface="Noto Sans KR"/>
              </a:rPr>
              <a:t>공정 범위</a:t>
            </a:r>
            <a:r>
              <a:rPr b="1" lang="en-US" sz="2700" spc="-69" strike="noStrike">
                <a:solidFill>
                  <a:srgbClr val="6b7280"/>
                </a:solidFill>
                <a:latin typeface="Noto Sans KR"/>
                <a:ea typeface="Noto Sans KR"/>
              </a:rPr>
              <a:t>)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200" name="Shape 5"/>
          <p:cNvSpPr/>
          <p:nvPr/>
        </p:nvSpPr>
        <p:spPr>
          <a:xfrm>
            <a:off x="8787240" y="580680"/>
            <a:ext cx="2951640" cy="246600"/>
          </a:xfrm>
          <a:prstGeom prst="roundRect">
            <a:avLst>
              <a:gd name="adj" fmla="val 56770"/>
            </a:avLst>
          </a:prstGeom>
          <a:solidFill>
            <a:srgbClr val="eff6ff"/>
          </a:solidFill>
          <a:ln w="12700">
            <a:solidFill>
              <a:srgbClr val="bfdb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Text 6"/>
          <p:cNvSpPr/>
          <p:nvPr/>
        </p:nvSpPr>
        <p:spPr>
          <a:xfrm>
            <a:off x="8911800" y="619200"/>
            <a:ext cx="34387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주제</a:t>
            </a:r>
            <a:r>
              <a:rPr b="1" lang="en-US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: </a:t>
            </a: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협동</a:t>
            </a:r>
            <a:r>
              <a:rPr b="1" lang="en-US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-3 </a:t>
            </a: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디지털 트윈 기반 서비스 로봇 운영 시스템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02" name="Shape 7"/>
          <p:cNvSpPr/>
          <p:nvPr/>
        </p:nvSpPr>
        <p:spPr>
          <a:xfrm>
            <a:off x="10764360" y="905400"/>
            <a:ext cx="970920" cy="246600"/>
          </a:xfrm>
          <a:prstGeom prst="roundRect">
            <a:avLst>
              <a:gd name="adj" fmla="val 56770"/>
            </a:avLst>
          </a:prstGeom>
          <a:noFill/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Text 8"/>
          <p:cNvSpPr/>
          <p:nvPr/>
        </p:nvSpPr>
        <p:spPr>
          <a:xfrm>
            <a:off x="10887840" y="942840"/>
            <a:ext cx="8611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팀명</a:t>
            </a:r>
            <a:r>
              <a:rPr b="1" lang="en-US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: F-2 </a:t>
            </a: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삼성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04" name="Text 9"/>
          <p:cNvSpPr/>
          <p:nvPr/>
        </p:nvSpPr>
        <p:spPr>
          <a:xfrm>
            <a:off x="666720" y="1781280"/>
            <a:ext cx="361908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800" spc="-1" strike="noStrike">
                <a:solidFill>
                  <a:srgbClr val="1f2937"/>
                </a:solidFill>
                <a:latin typeface="Noto Sans KR"/>
                <a:ea typeface="Noto Sans KR"/>
              </a:rPr>
              <a:t>인피드 및 라인 정렬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" name="Text 10"/>
          <p:cNvSpPr/>
          <p:nvPr/>
        </p:nvSpPr>
        <p:spPr>
          <a:xfrm>
            <a:off x="666720" y="2162520"/>
            <a:ext cx="3749040" cy="2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300" spc="-1" strike="noStrike">
                <a:solidFill>
                  <a:srgbClr val="4b5563"/>
                </a:solidFill>
                <a:latin typeface="Noto Sans KR"/>
                <a:ea typeface="Noto Sans KR"/>
              </a:rPr>
              <a:t>인피드 광폭 투입       </a:t>
            </a:r>
            <a:r>
              <a:rPr b="1" lang="en-US" sz="1300" spc="-1" strike="noStrike">
                <a:solidFill>
                  <a:srgbClr val="111827"/>
                </a:solidFill>
                <a:latin typeface="Noto Sans KR"/>
                <a:ea typeface="Noto Sans KR"/>
              </a:rPr>
              <a:t>3</a:t>
            </a:r>
            <a:r>
              <a:rPr b="1" lang="zh-CN" sz="1300" spc="-1" strike="noStrike">
                <a:solidFill>
                  <a:srgbClr val="111827"/>
                </a:solidFill>
                <a:latin typeface="Noto Sans KR"/>
                <a:ea typeface="Noto Sans KR"/>
              </a:rPr>
              <a:t>갈래 분기    </a:t>
            </a:r>
            <a:r>
              <a:rPr b="0" lang="en-US" sz="1300" spc="-1" strike="noStrike">
                <a:solidFill>
                  <a:srgbClr val="4b5563"/>
                </a:solidFill>
                <a:latin typeface="Noto Sans KR"/>
                <a:ea typeface="Noto Sans KR"/>
              </a:rPr>
              <a:t>1</a:t>
            </a:r>
            <a:r>
              <a:rPr b="0" lang="zh-CN" sz="1300" spc="-1" strike="noStrike">
                <a:solidFill>
                  <a:srgbClr val="4b5563"/>
                </a:solidFill>
                <a:latin typeface="Noto Sans KR"/>
                <a:ea typeface="Noto Sans KR"/>
              </a:rPr>
              <a:t>열 정렬 유도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206" name="Image 1" descr="preencoded.png"/>
          <p:cNvPicPr/>
          <p:nvPr/>
        </p:nvPicPr>
        <p:blipFill>
          <a:blip r:embed="rId2"/>
          <a:srcRect l="-709" t="0" r="-709" b="0"/>
          <a:stretch/>
        </p:blipFill>
        <p:spPr>
          <a:xfrm>
            <a:off x="1868760" y="2221920"/>
            <a:ext cx="151560" cy="171000"/>
          </a:xfrm>
          <a:prstGeom prst="rect">
            <a:avLst/>
          </a:prstGeom>
          <a:ln w="0">
            <a:noFill/>
          </a:ln>
        </p:spPr>
      </p:pic>
      <p:pic>
        <p:nvPicPr>
          <p:cNvPr id="207" name="Image 2" descr="preencoded.png"/>
          <p:cNvPicPr/>
          <p:nvPr/>
        </p:nvPicPr>
        <p:blipFill>
          <a:blip r:embed="rId3"/>
          <a:srcRect l="-709" t="0" r="-709" b="0"/>
          <a:stretch/>
        </p:blipFill>
        <p:spPr>
          <a:xfrm>
            <a:off x="2914200" y="2221920"/>
            <a:ext cx="151560" cy="171000"/>
          </a:xfrm>
          <a:prstGeom prst="rect">
            <a:avLst/>
          </a:prstGeom>
          <a:ln w="0">
            <a:noFill/>
          </a:ln>
        </p:spPr>
      </p:pic>
      <p:sp>
        <p:nvSpPr>
          <p:cNvPr id="208" name="Shape 11"/>
          <p:cNvSpPr/>
          <p:nvPr/>
        </p:nvSpPr>
        <p:spPr>
          <a:xfrm>
            <a:off x="457200" y="2821680"/>
            <a:ext cx="56520" cy="303480"/>
          </a:xfrm>
          <a:prstGeom prst="roundRect">
            <a:avLst>
              <a:gd name="adj" fmla="val 529102"/>
            </a:avLst>
          </a:prstGeom>
          <a:solidFill>
            <a:srgbClr val="374151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Text 12"/>
          <p:cNvSpPr/>
          <p:nvPr/>
        </p:nvSpPr>
        <p:spPr>
          <a:xfrm>
            <a:off x="666720" y="2746080"/>
            <a:ext cx="466704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800" spc="-1" strike="noStrike">
                <a:solidFill>
                  <a:srgbClr val="1f2937"/>
                </a:solidFill>
                <a:latin typeface="Noto Sans KR"/>
                <a:ea typeface="Noto Sans KR"/>
              </a:rPr>
              <a:t>비전 인식 및 로봇 제어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Text 13"/>
          <p:cNvSpPr/>
          <p:nvPr/>
        </p:nvSpPr>
        <p:spPr>
          <a:xfrm>
            <a:off x="666720" y="3126240"/>
            <a:ext cx="5161680" cy="5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Noto Sans KR"/>
                <a:ea typeface="Noto Sans KR"/>
              </a:rPr>
              <a:t>YOLO </a:t>
            </a:r>
            <a:r>
              <a:rPr b="0" lang="zh-CN" sz="1300" spc="-1" strike="noStrike">
                <a:solidFill>
                  <a:srgbClr val="4b5563"/>
                </a:solidFill>
                <a:latin typeface="Noto Sans KR"/>
                <a:ea typeface="Noto Sans KR"/>
              </a:rPr>
              <a:t>다중 검출로 </a:t>
            </a:r>
            <a:r>
              <a:rPr b="1" lang="zh-CN" sz="1300" spc="-1" strike="noStrike">
                <a:solidFill>
                  <a:srgbClr val="111827"/>
                </a:solidFill>
                <a:latin typeface="Noto Sans KR"/>
                <a:ea typeface="Noto Sans KR"/>
              </a:rPr>
              <a:t>등급 분류</a:t>
            </a:r>
            <a:r>
              <a:rPr b="0" lang="zh-CN" sz="1300" spc="-1" strike="noStrike">
                <a:solidFill>
                  <a:srgbClr val="4b5563"/>
                </a:solidFill>
                <a:latin typeface="Noto Sans KR"/>
                <a:ea typeface="Noto Sans KR"/>
              </a:rPr>
              <a:t>후</a:t>
            </a:r>
            <a:r>
              <a:rPr b="0" lang="en-US" sz="1300" spc="-1" strike="noStrike">
                <a:solidFill>
                  <a:srgbClr val="4b5563"/>
                </a:solidFill>
                <a:latin typeface="Noto Sans KR"/>
                <a:ea typeface="Noto Sans KR"/>
              </a:rPr>
              <a:t>,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300" spc="-1" strike="noStrike">
                <a:solidFill>
                  <a:srgbClr val="4b5563"/>
                </a:solidFill>
                <a:latin typeface="Noto Sans KR"/>
                <a:ea typeface="Noto Sans KR"/>
              </a:rPr>
              <a:t>로봇이</a:t>
            </a:r>
            <a:r>
              <a:rPr b="1" lang="en-US" sz="1300" spc="-1" strike="noStrike">
                <a:solidFill>
                  <a:srgbClr val="dc2626"/>
                </a:solidFill>
                <a:latin typeface="Noto Sans KR"/>
                <a:ea typeface="Noto Sans KR"/>
              </a:rPr>
              <a:t>A·C </a:t>
            </a:r>
            <a:r>
              <a:rPr b="1" lang="zh-CN" sz="1300" spc="-1" strike="noStrike">
                <a:solidFill>
                  <a:srgbClr val="dc2626"/>
                </a:solidFill>
                <a:latin typeface="Noto Sans KR"/>
                <a:ea typeface="Noto Sans KR"/>
              </a:rPr>
              <a:t>등급은 픽</a:t>
            </a:r>
            <a:r>
              <a:rPr b="1" lang="en-US" sz="1300" spc="-1" strike="noStrike">
                <a:solidFill>
                  <a:srgbClr val="dc2626"/>
                </a:solidFill>
                <a:latin typeface="Noto Sans KR"/>
                <a:ea typeface="Noto Sans KR"/>
              </a:rPr>
              <a:t>(Pick)</a:t>
            </a:r>
            <a:r>
              <a:rPr b="0" lang="zh-CN" sz="1300" spc="-1" strike="noStrike">
                <a:solidFill>
                  <a:srgbClr val="4b5563"/>
                </a:solidFill>
                <a:latin typeface="Noto Sans KR"/>
                <a:ea typeface="Noto Sans KR"/>
              </a:rPr>
              <a:t>하고</a:t>
            </a:r>
            <a:r>
              <a:rPr b="1" lang="en-US" sz="1300" spc="-1" strike="noStrike">
                <a:solidFill>
                  <a:srgbClr val="059669"/>
                </a:solidFill>
                <a:latin typeface="Noto Sans KR"/>
                <a:ea typeface="Noto Sans KR"/>
              </a:rPr>
              <a:t>B </a:t>
            </a:r>
            <a:r>
              <a:rPr b="1" lang="zh-CN" sz="1300" spc="-1" strike="noStrike">
                <a:solidFill>
                  <a:srgbClr val="059669"/>
                </a:solidFill>
                <a:latin typeface="Noto Sans KR"/>
                <a:ea typeface="Noto Sans KR"/>
              </a:rPr>
              <a:t>등급만 통과</a:t>
            </a:r>
            <a:r>
              <a:rPr b="1" lang="en-US" sz="1300" spc="-1" strike="noStrike">
                <a:solidFill>
                  <a:srgbClr val="059669"/>
                </a:solidFill>
                <a:latin typeface="Noto Sans KR"/>
                <a:ea typeface="Noto Sans KR"/>
              </a:rPr>
              <a:t>(Pass)</a:t>
            </a:r>
            <a:r>
              <a:rPr b="0" lang="zh-CN" sz="1300" spc="-1" strike="noStrike">
                <a:solidFill>
                  <a:srgbClr val="4b5563"/>
                </a:solidFill>
                <a:latin typeface="Noto Sans KR"/>
                <a:ea typeface="Noto Sans KR"/>
              </a:rPr>
              <a:t>하여 배출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11" name="Shape 14"/>
          <p:cNvSpPr/>
          <p:nvPr/>
        </p:nvSpPr>
        <p:spPr>
          <a:xfrm>
            <a:off x="457200" y="4064400"/>
            <a:ext cx="56520" cy="303480"/>
          </a:xfrm>
          <a:prstGeom prst="roundRect">
            <a:avLst>
              <a:gd name="adj" fmla="val 529102"/>
            </a:avLst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Text 15"/>
          <p:cNvSpPr/>
          <p:nvPr/>
        </p:nvSpPr>
        <p:spPr>
          <a:xfrm>
            <a:off x="666720" y="3988440"/>
            <a:ext cx="340956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800" spc="-1" strike="noStrike">
                <a:solidFill>
                  <a:srgbClr val="1f2937"/>
                </a:solidFill>
                <a:latin typeface="Noto Sans KR"/>
                <a:ea typeface="Noto Sans KR"/>
              </a:rPr>
              <a:t>시뮬레이션 제약 및 최적화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Text 16"/>
          <p:cNvSpPr/>
          <p:nvPr/>
        </p:nvSpPr>
        <p:spPr>
          <a:xfrm>
            <a:off x="666720" y="4370040"/>
            <a:ext cx="5019120" cy="5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300" spc="-1" strike="noStrike">
                <a:solidFill>
                  <a:srgbClr val="4b5563"/>
                </a:solidFill>
                <a:latin typeface="Noto Sans KR"/>
                <a:ea typeface="Noto Sans KR"/>
              </a:rPr>
              <a:t>컨베이어는 형상만 렌더링하고</a:t>
            </a:r>
            <a:r>
              <a:rPr b="0" lang="en-US" sz="1300" spc="-1" strike="noStrike">
                <a:solidFill>
                  <a:srgbClr val="4b5563"/>
                </a:solidFill>
                <a:latin typeface="Noto Sans KR"/>
                <a:ea typeface="Noto Sans KR"/>
              </a:rPr>
              <a:t>, </a:t>
            </a:r>
            <a:r>
              <a:rPr b="0" lang="zh-CN" sz="1300" spc="-1" strike="noStrike">
                <a:solidFill>
                  <a:srgbClr val="4b5563"/>
                </a:solidFill>
                <a:latin typeface="Noto Sans KR"/>
                <a:ea typeface="Noto Sans KR"/>
              </a:rPr>
              <a:t>실제 이동은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300" spc="-1" strike="noStrike">
                <a:solidFill>
                  <a:srgbClr val="111827"/>
                </a:solidFill>
                <a:latin typeface="Noto Sans KR"/>
                <a:ea typeface="Noto Sans KR"/>
              </a:rPr>
              <a:t>사과 속도</a:t>
            </a:r>
            <a:r>
              <a:rPr b="1" lang="en-US" sz="1300" spc="-1" strike="noStrike">
                <a:solidFill>
                  <a:srgbClr val="111827"/>
                </a:solidFill>
                <a:latin typeface="Noto Sans KR"/>
                <a:ea typeface="Noto Sans KR"/>
              </a:rPr>
              <a:t>·</a:t>
            </a:r>
            <a:r>
              <a:rPr b="1" lang="zh-CN" sz="1300" spc="-1" strike="noStrike">
                <a:solidFill>
                  <a:srgbClr val="111827"/>
                </a:solidFill>
                <a:latin typeface="Noto Sans KR"/>
                <a:ea typeface="Noto Sans KR"/>
              </a:rPr>
              <a:t>굴림 모델</a:t>
            </a:r>
            <a:r>
              <a:rPr b="0" lang="zh-CN" sz="1300" spc="-1" strike="noStrike">
                <a:solidFill>
                  <a:srgbClr val="4b5563"/>
                </a:solidFill>
                <a:latin typeface="Noto Sans KR"/>
                <a:ea typeface="Noto Sans KR"/>
              </a:rPr>
              <a:t>로 경량화하여 성능 확보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14" name="Shape 17"/>
          <p:cNvSpPr/>
          <p:nvPr/>
        </p:nvSpPr>
        <p:spPr>
          <a:xfrm>
            <a:off x="7394760" y="1705320"/>
            <a:ext cx="4342320" cy="3704040"/>
          </a:xfrm>
          <a:prstGeom prst="roundRect">
            <a:avLst>
              <a:gd name="adj" fmla="val 761"/>
            </a:avLst>
          </a:prstGeom>
          <a:solidFill>
            <a:srgbClr val="ffffff">
              <a:alpha val="70000"/>
            </a:srgbClr>
          </a:solidFill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Text 18"/>
          <p:cNvSpPr/>
          <p:nvPr/>
        </p:nvSpPr>
        <p:spPr>
          <a:xfrm>
            <a:off x="7556760" y="1857240"/>
            <a:ext cx="11293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83" strike="noStrike">
                <a:solidFill>
                  <a:srgbClr val="9ca3af"/>
                </a:solidFill>
                <a:latin typeface="Noto Sans KR"/>
                <a:ea typeface="Noto Sans KR"/>
              </a:rPr>
              <a:t>LOGIC FLOW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16" name="Shape 19"/>
          <p:cNvSpPr/>
          <p:nvPr/>
        </p:nvSpPr>
        <p:spPr>
          <a:xfrm>
            <a:off x="8307360" y="2062080"/>
            <a:ext cx="3085200" cy="589680"/>
          </a:xfrm>
          <a:prstGeom prst="roundRect">
            <a:avLst>
              <a:gd name="adj" fmla="val 19974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Text 20"/>
          <p:cNvSpPr/>
          <p:nvPr/>
        </p:nvSpPr>
        <p:spPr>
          <a:xfrm>
            <a:off x="8430840" y="2186280"/>
            <a:ext cx="30283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1f2937"/>
                </a:solidFill>
                <a:latin typeface="Noto Sans KR"/>
                <a:ea typeface="Noto Sans KR"/>
              </a:rPr>
              <a:t>3</a:t>
            </a:r>
            <a:r>
              <a:rPr b="1" lang="zh-CN" sz="1000" spc="-1" strike="noStrike">
                <a:solidFill>
                  <a:srgbClr val="1f2937"/>
                </a:solidFill>
                <a:latin typeface="Noto Sans KR"/>
                <a:ea typeface="Noto Sans KR"/>
              </a:rPr>
              <a:t>갈래 분기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18" name="Text 21"/>
          <p:cNvSpPr/>
          <p:nvPr/>
        </p:nvSpPr>
        <p:spPr>
          <a:xfrm>
            <a:off x="8430840" y="2376360"/>
            <a:ext cx="302832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인피드 → </a:t>
            </a: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1</a:t>
            </a: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열 정렬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19" name="Image 3" descr="preencoded.png"/>
          <p:cNvPicPr/>
          <p:nvPr/>
        </p:nvPicPr>
        <p:blipFill>
          <a:blip r:embed="rId4"/>
          <a:srcRect l="-1882" t="0" r="-1882" b="0"/>
          <a:stretch/>
        </p:blipFill>
        <p:spPr>
          <a:xfrm>
            <a:off x="9497880" y="2881440"/>
            <a:ext cx="132480" cy="171000"/>
          </a:xfrm>
          <a:prstGeom prst="rect">
            <a:avLst/>
          </a:prstGeom>
          <a:ln w="0">
            <a:noFill/>
          </a:ln>
        </p:spPr>
      </p:pic>
      <p:sp>
        <p:nvSpPr>
          <p:cNvPr id="220" name="Shape 22"/>
          <p:cNvSpPr/>
          <p:nvPr/>
        </p:nvSpPr>
        <p:spPr>
          <a:xfrm>
            <a:off x="8307360" y="3281760"/>
            <a:ext cx="3085200" cy="589680"/>
          </a:xfrm>
          <a:prstGeom prst="roundRect">
            <a:avLst>
              <a:gd name="adj" fmla="val 19974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Text 23"/>
          <p:cNvSpPr/>
          <p:nvPr/>
        </p:nvSpPr>
        <p:spPr>
          <a:xfrm>
            <a:off x="8430840" y="3405240"/>
            <a:ext cx="29516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1f2937"/>
                </a:solidFill>
                <a:latin typeface="Noto Sans KR"/>
                <a:ea typeface="Noto Sans KR"/>
              </a:rPr>
              <a:t>YOLO </a:t>
            </a:r>
            <a:r>
              <a:rPr b="1" lang="zh-CN" sz="1000" spc="-1" strike="noStrike">
                <a:solidFill>
                  <a:srgbClr val="1f2937"/>
                </a:solidFill>
                <a:latin typeface="Noto Sans KR"/>
                <a:ea typeface="Noto Sans KR"/>
              </a:rPr>
              <a:t>등급 분류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22" name="Text 24"/>
          <p:cNvSpPr/>
          <p:nvPr/>
        </p:nvSpPr>
        <p:spPr>
          <a:xfrm>
            <a:off x="8430840" y="3595320"/>
            <a:ext cx="302832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다중 객체 동시 인식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23" name="Image 4" descr="preencoded.png"/>
          <p:cNvPicPr/>
          <p:nvPr/>
        </p:nvPicPr>
        <p:blipFill>
          <a:blip r:embed="rId5"/>
          <a:srcRect l="-1882" t="0" r="-1882" b="0"/>
          <a:stretch/>
        </p:blipFill>
        <p:spPr>
          <a:xfrm>
            <a:off x="9497880" y="4100040"/>
            <a:ext cx="132480" cy="171000"/>
          </a:xfrm>
          <a:prstGeom prst="rect">
            <a:avLst/>
          </a:prstGeom>
          <a:ln w="0">
            <a:noFill/>
          </a:ln>
        </p:spPr>
      </p:pic>
      <p:sp>
        <p:nvSpPr>
          <p:cNvPr id="224" name="Shape 25"/>
          <p:cNvSpPr/>
          <p:nvPr/>
        </p:nvSpPr>
        <p:spPr>
          <a:xfrm>
            <a:off x="8307360" y="4500720"/>
            <a:ext cx="1008360" cy="551160"/>
          </a:xfrm>
          <a:prstGeom prst="roundRect">
            <a:avLst>
              <a:gd name="adj" fmla="val 11418"/>
            </a:avLst>
          </a:prstGeom>
          <a:solidFill>
            <a:srgbClr val="fef2f2"/>
          </a:solidFill>
          <a:ln w="12700">
            <a:solidFill>
              <a:srgbClr val="fee2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Text 26"/>
          <p:cNvSpPr/>
          <p:nvPr/>
        </p:nvSpPr>
        <p:spPr>
          <a:xfrm>
            <a:off x="8721720" y="4548240"/>
            <a:ext cx="1800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dc2626"/>
                </a:solidFill>
                <a:latin typeface="Noto Sans KR"/>
                <a:ea typeface="Noto Sans KR"/>
              </a:rPr>
              <a:t>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6" name="Text 27"/>
          <p:cNvSpPr/>
          <p:nvPr/>
        </p:nvSpPr>
        <p:spPr>
          <a:xfrm>
            <a:off x="8620920" y="4776840"/>
            <a:ext cx="38016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6b7280"/>
                </a:solidFill>
                <a:latin typeface="Noto Sans KR"/>
                <a:ea typeface="Noto Sans KR"/>
              </a:rPr>
              <a:t>Pick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7" name="Shape 28"/>
          <p:cNvSpPr/>
          <p:nvPr/>
        </p:nvSpPr>
        <p:spPr>
          <a:xfrm>
            <a:off x="9348840" y="4500720"/>
            <a:ext cx="1008360" cy="551160"/>
          </a:xfrm>
          <a:prstGeom prst="roundRect">
            <a:avLst>
              <a:gd name="adj" fmla="val 11418"/>
            </a:avLst>
          </a:prstGeom>
          <a:solidFill>
            <a:srgbClr val="ecfdf5"/>
          </a:solidFill>
          <a:ln w="12700">
            <a:solidFill>
              <a:srgbClr val="d1fa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Text 29"/>
          <p:cNvSpPr/>
          <p:nvPr/>
        </p:nvSpPr>
        <p:spPr>
          <a:xfrm>
            <a:off x="9760320" y="4548240"/>
            <a:ext cx="1800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059669"/>
                </a:solidFill>
                <a:latin typeface="Noto Sans KR"/>
                <a:ea typeface="Noto Sans KR"/>
              </a:rPr>
              <a:t>B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9" name="Text 30"/>
          <p:cNvSpPr/>
          <p:nvPr/>
        </p:nvSpPr>
        <p:spPr>
          <a:xfrm>
            <a:off x="9653400" y="4776840"/>
            <a:ext cx="3996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6b7280"/>
                </a:solidFill>
                <a:latin typeface="Noto Sans KR"/>
                <a:ea typeface="Noto Sans KR"/>
              </a:rPr>
              <a:t>Pass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0" name="Shape 31"/>
          <p:cNvSpPr/>
          <p:nvPr/>
        </p:nvSpPr>
        <p:spPr>
          <a:xfrm>
            <a:off x="10390320" y="4500720"/>
            <a:ext cx="1008360" cy="551160"/>
          </a:xfrm>
          <a:prstGeom prst="roundRect">
            <a:avLst>
              <a:gd name="adj" fmla="val 11418"/>
            </a:avLst>
          </a:prstGeom>
          <a:solidFill>
            <a:srgbClr val="fef2f2"/>
          </a:solidFill>
          <a:ln w="12700">
            <a:solidFill>
              <a:srgbClr val="fee2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Text 32"/>
          <p:cNvSpPr/>
          <p:nvPr/>
        </p:nvSpPr>
        <p:spPr>
          <a:xfrm>
            <a:off x="10803600" y="4548240"/>
            <a:ext cx="1800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dc2626"/>
                </a:solidFill>
                <a:latin typeface="Noto Sans KR"/>
                <a:ea typeface="Noto Sans KR"/>
              </a:rPr>
              <a:t>C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2" name="Text 33"/>
          <p:cNvSpPr/>
          <p:nvPr/>
        </p:nvSpPr>
        <p:spPr>
          <a:xfrm>
            <a:off x="10703160" y="4776840"/>
            <a:ext cx="38016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6b7280"/>
                </a:solidFill>
                <a:latin typeface="Noto Sans KR"/>
                <a:ea typeface="Noto Sans KR"/>
              </a:rPr>
              <a:t>Pick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3" name="Text 34"/>
          <p:cNvSpPr/>
          <p:nvPr/>
        </p:nvSpPr>
        <p:spPr>
          <a:xfrm>
            <a:off x="457200" y="5562360"/>
            <a:ext cx="1139148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38" strike="noStrike">
                <a:solidFill>
                  <a:srgbClr val="9ca3af"/>
                </a:solidFill>
                <a:latin typeface="Noto Sans KR"/>
                <a:ea typeface="Noto Sans KR"/>
              </a:rPr>
              <a:t>Process Flow Architecture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34" name="Text 35"/>
          <p:cNvSpPr/>
          <p:nvPr/>
        </p:nvSpPr>
        <p:spPr>
          <a:xfrm>
            <a:off x="10282320" y="6001200"/>
            <a:ext cx="65376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로봇 제어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35" name="Shape 36"/>
          <p:cNvSpPr/>
          <p:nvPr/>
        </p:nvSpPr>
        <p:spPr>
          <a:xfrm>
            <a:off x="6995160" y="5790960"/>
            <a:ext cx="2485080" cy="608760"/>
          </a:xfrm>
          <a:custGeom>
            <a:avLst/>
            <a:gdLst/>
            <a:ahLst/>
            <a:rect l="l" t="t" r="r" b="b"/>
            <a:pathLst>
              <a:path w="2486254" h="609905">
                <a:moveTo>
                  <a:pt x="0" y="0"/>
                </a:moveTo>
                <a:lnTo>
                  <a:pt x="2361941" y="0"/>
                </a:lnTo>
                <a:lnTo>
                  <a:pt x="2486254" y="304952"/>
                </a:lnTo>
                <a:lnTo>
                  <a:pt x="2361941" y="609905"/>
                </a:lnTo>
                <a:lnTo>
                  <a:pt x="0" y="609905"/>
                </a:lnTo>
                <a:lnTo>
                  <a:pt x="124313" y="304952"/>
                </a:lnTo>
                <a:close/>
              </a:path>
            </a:pathLst>
          </a:custGeom>
          <a:solidFill>
            <a:srgbClr val="6b72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Text 37"/>
          <p:cNvSpPr/>
          <p:nvPr/>
        </p:nvSpPr>
        <p:spPr>
          <a:xfrm>
            <a:off x="7996320" y="6001200"/>
            <a:ext cx="71388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YOLO </a:t>
            </a: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분류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37" name="Shape 38"/>
          <p:cNvSpPr/>
          <p:nvPr/>
        </p:nvSpPr>
        <p:spPr>
          <a:xfrm>
            <a:off x="4739400" y="5790960"/>
            <a:ext cx="2485080" cy="608760"/>
          </a:xfrm>
          <a:custGeom>
            <a:avLst/>
            <a:gdLst/>
            <a:ahLst/>
            <a:rect l="l" t="t" r="r" b="b"/>
            <a:pathLst>
              <a:path w="2486254" h="609905">
                <a:moveTo>
                  <a:pt x="0" y="0"/>
                </a:moveTo>
                <a:lnTo>
                  <a:pt x="2361941" y="0"/>
                </a:lnTo>
                <a:lnTo>
                  <a:pt x="2486254" y="304952"/>
                </a:lnTo>
                <a:lnTo>
                  <a:pt x="2361941" y="609905"/>
                </a:lnTo>
                <a:lnTo>
                  <a:pt x="0" y="609905"/>
                </a:lnTo>
                <a:lnTo>
                  <a:pt x="124313" y="304952"/>
                </a:lnTo>
                <a:close/>
              </a:path>
            </a:pathLst>
          </a:custGeom>
          <a:solidFill>
            <a:srgbClr val="4b556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Text 39"/>
          <p:cNvSpPr/>
          <p:nvPr/>
        </p:nvSpPr>
        <p:spPr>
          <a:xfrm>
            <a:off x="5630040" y="6001200"/>
            <a:ext cx="93996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촬영 </a:t>
            </a:r>
            <a:r>
              <a:rPr b="1" lang="en-US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(Vision)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39" name="Shape 40"/>
          <p:cNvSpPr/>
          <p:nvPr/>
        </p:nvSpPr>
        <p:spPr>
          <a:xfrm>
            <a:off x="2484360" y="5790960"/>
            <a:ext cx="2485080" cy="608760"/>
          </a:xfrm>
          <a:custGeom>
            <a:avLst/>
            <a:gdLst/>
            <a:ahLst/>
            <a:rect l="l" t="t" r="r" b="b"/>
            <a:pathLst>
              <a:path w="2486254" h="609905">
                <a:moveTo>
                  <a:pt x="0" y="0"/>
                </a:moveTo>
                <a:lnTo>
                  <a:pt x="2361941" y="0"/>
                </a:lnTo>
                <a:lnTo>
                  <a:pt x="2486254" y="304952"/>
                </a:lnTo>
                <a:lnTo>
                  <a:pt x="2361941" y="609905"/>
                </a:lnTo>
                <a:lnTo>
                  <a:pt x="0" y="609905"/>
                </a:lnTo>
                <a:lnTo>
                  <a:pt x="124313" y="304952"/>
                </a:ln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Text 41"/>
          <p:cNvSpPr/>
          <p:nvPr/>
        </p:nvSpPr>
        <p:spPr>
          <a:xfrm>
            <a:off x="3470040" y="6001200"/>
            <a:ext cx="7423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3</a:t>
            </a: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갈래 분기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41" name="Shape 42"/>
          <p:cNvSpPr/>
          <p:nvPr/>
        </p:nvSpPr>
        <p:spPr>
          <a:xfrm>
            <a:off x="457200" y="5790960"/>
            <a:ext cx="2256480" cy="608760"/>
          </a:xfrm>
          <a:custGeom>
            <a:avLst/>
            <a:gdLst/>
            <a:ahLst/>
            <a:rect l="l" t="t" r="r" b="b"/>
            <a:pathLst>
              <a:path w="2257654" h="609905">
                <a:moveTo>
                  <a:pt x="0" y="0"/>
                </a:moveTo>
                <a:lnTo>
                  <a:pt x="2144771" y="0"/>
                </a:lnTo>
                <a:lnTo>
                  <a:pt x="2257654" y="304952"/>
                </a:lnTo>
                <a:lnTo>
                  <a:pt x="2144771" y="609905"/>
                </a:lnTo>
                <a:lnTo>
                  <a:pt x="0" y="609905"/>
                </a:lnTo>
                <a:close/>
              </a:path>
            </a:pathLst>
          </a:custGeom>
          <a:solidFill>
            <a:srgbClr val="1f2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Text 43"/>
          <p:cNvSpPr/>
          <p:nvPr/>
        </p:nvSpPr>
        <p:spPr>
          <a:xfrm>
            <a:off x="1260000" y="6001200"/>
            <a:ext cx="65376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대량 투입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43" name="Shape 44"/>
          <p:cNvSpPr/>
          <p:nvPr/>
        </p:nvSpPr>
        <p:spPr>
          <a:xfrm>
            <a:off x="7735680" y="2128680"/>
            <a:ext cx="456120" cy="456120"/>
          </a:xfrm>
          <a:prstGeom prst="roundRect">
            <a:avLst>
              <a:gd name="adj" fmla="val 200000"/>
            </a:avLst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4" name="Image 5" descr="preencoded.png"/>
          <p:cNvPicPr/>
          <p:nvPr/>
        </p:nvPicPr>
        <p:blipFill>
          <a:blip r:embed="rId6"/>
          <a:srcRect l="-1688" t="0" r="-1688" b="0"/>
          <a:stretch/>
        </p:blipFill>
        <p:spPr>
          <a:xfrm>
            <a:off x="7878600" y="2262240"/>
            <a:ext cx="171000" cy="189000"/>
          </a:xfrm>
          <a:prstGeom prst="rect">
            <a:avLst/>
          </a:prstGeom>
          <a:ln w="0">
            <a:noFill/>
          </a:ln>
        </p:spPr>
      </p:pic>
      <p:sp>
        <p:nvSpPr>
          <p:cNvPr id="245" name="Shape 45"/>
          <p:cNvSpPr/>
          <p:nvPr/>
        </p:nvSpPr>
        <p:spPr>
          <a:xfrm>
            <a:off x="7735680" y="3347640"/>
            <a:ext cx="456120" cy="456120"/>
          </a:xfrm>
          <a:prstGeom prst="roundRect">
            <a:avLst>
              <a:gd name="adj" fmla="val 200000"/>
            </a:avLst>
          </a:prstGeom>
          <a:solidFill>
            <a:srgbClr val="dbeafe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6" name="Image 6" descr="preencoded.png"/>
          <p:cNvPicPr/>
          <p:nvPr/>
        </p:nvPicPr>
        <p:blipFill>
          <a:blip r:embed="rId7"/>
          <a:srcRect l="-1314" t="0" r="-1314" b="0"/>
          <a:stretch/>
        </p:blipFill>
        <p:spPr>
          <a:xfrm>
            <a:off x="7854840" y="3481200"/>
            <a:ext cx="218520" cy="189000"/>
          </a:xfrm>
          <a:prstGeom prst="rect">
            <a:avLst/>
          </a:prstGeom>
          <a:ln w="0">
            <a:noFill/>
          </a:ln>
        </p:spPr>
      </p:pic>
      <p:pic>
        <p:nvPicPr>
          <p:cNvPr id="247" name="Image 7" descr="preencoded.png"/>
          <p:cNvPicPr/>
          <p:nvPr/>
        </p:nvPicPr>
        <p:blipFill>
          <a:blip r:embed="rId8"/>
          <a:stretch/>
        </p:blipFill>
        <p:spPr>
          <a:xfrm>
            <a:off x="7845480" y="4681800"/>
            <a:ext cx="236520" cy="18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0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333333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Shape 1"/>
          <p:cNvSpPr/>
          <p:nvPr/>
        </p:nvSpPr>
        <p:spPr>
          <a:xfrm>
            <a:off x="0" y="22680"/>
            <a:ext cx="12190680" cy="6856920"/>
          </a:xfrm>
          <a:prstGeom prst="rect">
            <a:avLst/>
          </a:prstGeom>
          <a:solidFill>
            <a:srgbClr val="f9f7f2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Shape 2"/>
          <p:cNvSpPr/>
          <p:nvPr/>
        </p:nvSpPr>
        <p:spPr>
          <a:xfrm>
            <a:off x="457200" y="1380600"/>
            <a:ext cx="11276280" cy="1800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Text 3"/>
          <p:cNvSpPr/>
          <p:nvPr/>
        </p:nvSpPr>
        <p:spPr>
          <a:xfrm>
            <a:off x="694800" y="457200"/>
            <a:ext cx="42188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97" strike="noStrike">
                <a:solidFill>
                  <a:srgbClr val="1f2937"/>
                </a:solidFill>
                <a:latin typeface="Noto Sans KR"/>
                <a:ea typeface="Noto Sans KR"/>
              </a:rPr>
              <a:t>Architecture &amp; Strategy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52" name="Image 0" descr="preencoded.png"/>
          <p:cNvPicPr/>
          <p:nvPr/>
        </p:nvPicPr>
        <p:blipFill>
          <a:blip r:embed="rId1"/>
          <a:srcRect l="-3795" t="0" r="-3795" b="0"/>
          <a:stretch/>
        </p:blipFill>
        <p:spPr>
          <a:xfrm>
            <a:off x="457200" y="485640"/>
            <a:ext cx="160920" cy="132480"/>
          </a:xfrm>
          <a:prstGeom prst="rect">
            <a:avLst/>
          </a:prstGeom>
          <a:ln w="0">
            <a:noFill/>
          </a:ln>
        </p:spPr>
      </p:pic>
      <p:sp>
        <p:nvSpPr>
          <p:cNvPr id="253" name="Text 4"/>
          <p:cNvSpPr/>
          <p:nvPr/>
        </p:nvSpPr>
        <p:spPr>
          <a:xfrm>
            <a:off x="457200" y="724320"/>
            <a:ext cx="6472800" cy="42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700" spc="-69" strike="noStrike">
                <a:solidFill>
                  <a:srgbClr val="111827"/>
                </a:solidFill>
                <a:latin typeface="Noto Sans KR"/>
                <a:ea typeface="Noto Sans KR"/>
              </a:rPr>
              <a:t>프로젝트 개요 </a:t>
            </a:r>
            <a:r>
              <a:rPr b="1" lang="zh-CN" sz="2700" spc="-69" strike="noStrike">
                <a:solidFill>
                  <a:srgbClr val="6b7280"/>
                </a:solidFill>
                <a:latin typeface="Noto Sans KR"/>
                <a:ea typeface="Noto Sans KR"/>
              </a:rPr>
              <a:t>구조 및 활용 방안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254" name="Shape 5"/>
          <p:cNvSpPr/>
          <p:nvPr/>
        </p:nvSpPr>
        <p:spPr>
          <a:xfrm>
            <a:off x="8787240" y="580680"/>
            <a:ext cx="2951640" cy="246600"/>
          </a:xfrm>
          <a:prstGeom prst="roundRect">
            <a:avLst>
              <a:gd name="adj" fmla="val 56770"/>
            </a:avLst>
          </a:prstGeom>
          <a:solidFill>
            <a:srgbClr val="eff6ff"/>
          </a:solidFill>
          <a:ln w="12700">
            <a:solidFill>
              <a:srgbClr val="bfdb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Text 6"/>
          <p:cNvSpPr/>
          <p:nvPr/>
        </p:nvSpPr>
        <p:spPr>
          <a:xfrm>
            <a:off x="8911800" y="619200"/>
            <a:ext cx="34387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주제</a:t>
            </a:r>
            <a:r>
              <a:rPr b="1" lang="en-US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: </a:t>
            </a: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협동</a:t>
            </a:r>
            <a:r>
              <a:rPr b="1" lang="en-US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-3 </a:t>
            </a: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디지털 트윈 기반 서비스 로봇 운영 시스템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56" name="Shape 7"/>
          <p:cNvSpPr/>
          <p:nvPr/>
        </p:nvSpPr>
        <p:spPr>
          <a:xfrm>
            <a:off x="10764360" y="905400"/>
            <a:ext cx="970920" cy="246600"/>
          </a:xfrm>
          <a:prstGeom prst="roundRect">
            <a:avLst>
              <a:gd name="adj" fmla="val 56770"/>
            </a:avLst>
          </a:prstGeom>
          <a:noFill/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Text 8"/>
          <p:cNvSpPr/>
          <p:nvPr/>
        </p:nvSpPr>
        <p:spPr>
          <a:xfrm>
            <a:off x="10887840" y="942840"/>
            <a:ext cx="8611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팀명</a:t>
            </a:r>
            <a:r>
              <a:rPr b="1" lang="en-US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: F-2 </a:t>
            </a: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삼성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58" name="Text 9"/>
          <p:cNvSpPr/>
          <p:nvPr/>
        </p:nvSpPr>
        <p:spPr>
          <a:xfrm>
            <a:off x="666720" y="1705320"/>
            <a:ext cx="457812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모듈러 시스템 구조 </a:t>
            </a:r>
            <a:r>
              <a:rPr b="1" lang="en-US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(Modular Architecture)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59" name="Text 10"/>
          <p:cNvSpPr/>
          <p:nvPr/>
        </p:nvSpPr>
        <p:spPr>
          <a:xfrm>
            <a:off x="666720" y="2048400"/>
            <a:ext cx="6390720" cy="4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전체 공정을 </a:t>
            </a: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인피드 </a:t>
            </a:r>
            <a:r>
              <a:rPr b="1" lang="en-US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/ </a:t>
            </a: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분기 </a:t>
            </a:r>
            <a:r>
              <a:rPr b="1" lang="en-US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/ </a:t>
            </a: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비전 </a:t>
            </a:r>
            <a:r>
              <a:rPr b="1" lang="en-US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/ </a:t>
            </a: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분류 </a:t>
            </a:r>
            <a:r>
              <a:rPr b="1" lang="en-US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/ </a:t>
            </a: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로봇 </a:t>
            </a:r>
            <a:r>
              <a:rPr b="1" lang="en-US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/ </a:t>
            </a: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배출</a:t>
            </a:r>
            <a:r>
              <a:rPr b="0" lang="zh-CN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의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독립된 모듈로 설계하여 유지보수와 기능 확장이 용이한 구조 확립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0" name="Shape 11"/>
          <p:cNvSpPr/>
          <p:nvPr/>
        </p:nvSpPr>
        <p:spPr>
          <a:xfrm>
            <a:off x="457200" y="2924280"/>
            <a:ext cx="56520" cy="303480"/>
          </a:xfrm>
          <a:prstGeom prst="roundRect">
            <a:avLst>
              <a:gd name="adj" fmla="val 529102"/>
            </a:avLst>
          </a:prstGeom>
          <a:solidFill>
            <a:srgbClr val="374151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Text 12"/>
          <p:cNvSpPr/>
          <p:nvPr/>
        </p:nvSpPr>
        <p:spPr>
          <a:xfrm>
            <a:off x="666720" y="2848320"/>
            <a:ext cx="4552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활용 방안</a:t>
            </a:r>
            <a:r>
              <a:rPr b="1" lang="en-US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: </a:t>
            </a:r>
            <a:r>
              <a:rPr b="1" lang="zh-CN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사전 검증 및 최적화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62" name="Text 13"/>
          <p:cNvSpPr/>
          <p:nvPr/>
        </p:nvSpPr>
        <p:spPr>
          <a:xfrm>
            <a:off x="666720" y="3191400"/>
            <a:ext cx="6647400" cy="4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디지털 트윈 환경에서 충분히 테스트</a:t>
            </a:r>
            <a:r>
              <a:rPr b="0" lang="en-US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“</a:t>
            </a:r>
            <a:r>
              <a:rPr b="0" lang="ko-KR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빠르게 처리할 것인가</a:t>
            </a:r>
            <a:r>
              <a:rPr b="0" lang="en-US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, </a:t>
            </a:r>
            <a:r>
              <a:rPr b="0" lang="ko-KR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정확하게 분류할 것인가＂에 대해 현장에 맞는 최적의 균형점 도출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3" name="Shape 14"/>
          <p:cNvSpPr/>
          <p:nvPr/>
        </p:nvSpPr>
        <p:spPr>
          <a:xfrm>
            <a:off x="457200" y="4067280"/>
            <a:ext cx="56520" cy="303480"/>
          </a:xfrm>
          <a:prstGeom prst="roundRect">
            <a:avLst>
              <a:gd name="adj" fmla="val 529102"/>
            </a:avLst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Text 15"/>
          <p:cNvSpPr/>
          <p:nvPr/>
        </p:nvSpPr>
        <p:spPr>
          <a:xfrm>
            <a:off x="666720" y="3991320"/>
            <a:ext cx="412380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확장성 </a:t>
            </a:r>
            <a:r>
              <a:rPr b="1" lang="en-US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(Scalability)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65" name="Text 16"/>
          <p:cNvSpPr/>
          <p:nvPr/>
        </p:nvSpPr>
        <p:spPr>
          <a:xfrm>
            <a:off x="666720" y="4334400"/>
            <a:ext cx="6204960" cy="4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사과 선별 외에도 유사한 외형을 가진 </a:t>
            </a: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부품</a:t>
            </a:r>
            <a:r>
              <a:rPr b="1" lang="en-US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(</a:t>
            </a: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볼트</a:t>
            </a:r>
            <a:r>
              <a:rPr b="1" lang="en-US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/</a:t>
            </a:r>
            <a:r>
              <a:rPr b="1" lang="zh-CN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너트</a:t>
            </a:r>
            <a:r>
              <a:rPr b="1" lang="en-US" sz="1200" spc="-1" strike="noStrike">
                <a:solidFill>
                  <a:srgbClr val="111827"/>
                </a:solidFill>
                <a:latin typeface="Noto Sans KR"/>
                <a:ea typeface="Noto Sans KR"/>
              </a:rPr>
              <a:t>)</a:t>
            </a:r>
            <a:r>
              <a:rPr b="0" lang="zh-CN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이나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다른 농산물</a:t>
            </a:r>
            <a:r>
              <a:rPr b="0" lang="en-US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(</a:t>
            </a:r>
            <a:r>
              <a:rPr b="0" lang="zh-CN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감귤</a:t>
            </a:r>
            <a:r>
              <a:rPr b="0" lang="en-US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, </a:t>
            </a:r>
            <a:r>
              <a:rPr b="0" lang="zh-CN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토마토 등</a:t>
            </a:r>
            <a:r>
              <a:rPr b="0" lang="en-US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)</a:t>
            </a:r>
            <a:r>
              <a:rPr b="0" lang="zh-CN" sz="1200" spc="-1" strike="noStrike">
                <a:solidFill>
                  <a:srgbClr val="4b5563"/>
                </a:solidFill>
                <a:latin typeface="Noto Sans KR"/>
                <a:ea typeface="Noto Sans KR"/>
              </a:rPr>
              <a:t>의 등급 분류 공정으로 범용화 가능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6" name="Shape 17"/>
          <p:cNvSpPr/>
          <p:nvPr/>
        </p:nvSpPr>
        <p:spPr>
          <a:xfrm>
            <a:off x="7338240" y="1628640"/>
            <a:ext cx="4399920" cy="3780000"/>
          </a:xfrm>
          <a:prstGeom prst="roundRect">
            <a:avLst>
              <a:gd name="adj" fmla="val 731"/>
            </a:avLst>
          </a:prstGeom>
          <a:solidFill>
            <a:srgbClr val="ffffff">
              <a:alpha val="70000"/>
            </a:srgbClr>
          </a:solidFill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Text 18"/>
          <p:cNvSpPr/>
          <p:nvPr/>
        </p:nvSpPr>
        <p:spPr>
          <a:xfrm>
            <a:off x="457200" y="5562360"/>
            <a:ext cx="1139148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38" strike="noStrike">
                <a:solidFill>
                  <a:srgbClr val="9ca3af"/>
                </a:solidFill>
                <a:latin typeface="Noto Sans KR"/>
                <a:ea typeface="Noto Sans KR"/>
              </a:rPr>
              <a:t>Development Workflow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68" name="Text 19"/>
          <p:cNvSpPr/>
          <p:nvPr/>
        </p:nvSpPr>
        <p:spPr>
          <a:xfrm>
            <a:off x="10307880" y="6001200"/>
            <a:ext cx="65376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현장 전개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69" name="Shape 20"/>
          <p:cNvSpPr/>
          <p:nvPr/>
        </p:nvSpPr>
        <p:spPr>
          <a:xfrm>
            <a:off x="7052760" y="5790960"/>
            <a:ext cx="2437560" cy="608760"/>
          </a:xfrm>
          <a:custGeom>
            <a:avLst/>
            <a:gdLst/>
            <a:ahLst/>
            <a:rect l="l" t="t" r="r" b="b"/>
            <a:pathLst>
              <a:path w="2438705" h="609905">
                <a:moveTo>
                  <a:pt x="0" y="0"/>
                </a:moveTo>
                <a:lnTo>
                  <a:pt x="2316770" y="0"/>
                </a:lnTo>
                <a:lnTo>
                  <a:pt x="2438705" y="304952"/>
                </a:lnTo>
                <a:lnTo>
                  <a:pt x="2316770" y="609905"/>
                </a:lnTo>
                <a:lnTo>
                  <a:pt x="0" y="609905"/>
                </a:lnTo>
                <a:lnTo>
                  <a:pt x="121935" y="304952"/>
                </a:lnTo>
                <a:close/>
              </a:path>
            </a:pathLst>
          </a:custGeom>
          <a:solidFill>
            <a:srgbClr val="6b72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Text 21"/>
          <p:cNvSpPr/>
          <p:nvPr/>
        </p:nvSpPr>
        <p:spPr>
          <a:xfrm>
            <a:off x="7988040" y="6001200"/>
            <a:ext cx="7963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결과 리포트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71" name="Shape 22"/>
          <p:cNvSpPr/>
          <p:nvPr/>
        </p:nvSpPr>
        <p:spPr>
          <a:xfrm>
            <a:off x="4803480" y="5790960"/>
            <a:ext cx="2437560" cy="608760"/>
          </a:xfrm>
          <a:custGeom>
            <a:avLst/>
            <a:gdLst/>
            <a:ahLst/>
            <a:rect l="l" t="t" r="r" b="b"/>
            <a:pathLst>
              <a:path w="2438705" h="609905">
                <a:moveTo>
                  <a:pt x="0" y="0"/>
                </a:moveTo>
                <a:lnTo>
                  <a:pt x="2316770" y="0"/>
                </a:lnTo>
                <a:lnTo>
                  <a:pt x="2438705" y="304952"/>
                </a:lnTo>
                <a:lnTo>
                  <a:pt x="2316770" y="609905"/>
                </a:lnTo>
                <a:lnTo>
                  <a:pt x="0" y="609905"/>
                </a:lnTo>
                <a:lnTo>
                  <a:pt x="121935" y="304952"/>
                </a:lnTo>
                <a:close/>
              </a:path>
            </a:pathLst>
          </a:custGeom>
          <a:solidFill>
            <a:srgbClr val="4b556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Text 23"/>
          <p:cNvSpPr/>
          <p:nvPr/>
        </p:nvSpPr>
        <p:spPr>
          <a:xfrm>
            <a:off x="5668200" y="6001200"/>
            <a:ext cx="93816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파라미터 튜닝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73" name="Shape 24"/>
          <p:cNvSpPr/>
          <p:nvPr/>
        </p:nvSpPr>
        <p:spPr>
          <a:xfrm>
            <a:off x="2553840" y="5790960"/>
            <a:ext cx="2437560" cy="608760"/>
          </a:xfrm>
          <a:custGeom>
            <a:avLst/>
            <a:gdLst/>
            <a:ahLst/>
            <a:rect l="l" t="t" r="r" b="b"/>
            <a:pathLst>
              <a:path w="2438705" h="609905">
                <a:moveTo>
                  <a:pt x="0" y="0"/>
                </a:moveTo>
                <a:lnTo>
                  <a:pt x="2316770" y="0"/>
                </a:lnTo>
                <a:lnTo>
                  <a:pt x="2438705" y="304952"/>
                </a:lnTo>
                <a:lnTo>
                  <a:pt x="2316770" y="609905"/>
                </a:lnTo>
                <a:lnTo>
                  <a:pt x="0" y="609905"/>
                </a:lnTo>
                <a:lnTo>
                  <a:pt x="121935" y="304952"/>
                </a:ln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Text 25"/>
          <p:cNvSpPr/>
          <p:nvPr/>
        </p:nvSpPr>
        <p:spPr>
          <a:xfrm>
            <a:off x="3348360" y="6001200"/>
            <a:ext cx="10807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시뮬레이션 구현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75" name="Shape 26"/>
          <p:cNvSpPr/>
          <p:nvPr/>
        </p:nvSpPr>
        <p:spPr>
          <a:xfrm>
            <a:off x="457200" y="5790960"/>
            <a:ext cx="2284920" cy="608760"/>
          </a:xfrm>
          <a:custGeom>
            <a:avLst/>
            <a:gdLst/>
            <a:ahLst/>
            <a:rect l="l" t="t" r="r" b="b"/>
            <a:pathLst>
              <a:path w="2286000" h="609905">
                <a:moveTo>
                  <a:pt x="0" y="0"/>
                </a:moveTo>
                <a:lnTo>
                  <a:pt x="2171700" y="0"/>
                </a:lnTo>
                <a:lnTo>
                  <a:pt x="2286000" y="304952"/>
                </a:lnTo>
                <a:lnTo>
                  <a:pt x="2171700" y="609905"/>
                </a:lnTo>
                <a:lnTo>
                  <a:pt x="0" y="609905"/>
                </a:lnTo>
                <a:close/>
              </a:path>
            </a:pathLst>
          </a:custGeom>
          <a:solidFill>
            <a:srgbClr val="1f2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Text 27"/>
          <p:cNvSpPr/>
          <p:nvPr/>
        </p:nvSpPr>
        <p:spPr>
          <a:xfrm>
            <a:off x="1239840" y="6001200"/>
            <a:ext cx="7963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ffffff"/>
                </a:solidFill>
                <a:latin typeface="Noto Sans KR"/>
                <a:ea typeface="Noto Sans KR"/>
              </a:rPr>
              <a:t>시스템 설계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77" name="Text 28"/>
          <p:cNvSpPr/>
          <p:nvPr/>
        </p:nvSpPr>
        <p:spPr>
          <a:xfrm>
            <a:off x="7518240" y="1867320"/>
            <a:ext cx="403776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97" strike="noStrike">
                <a:solidFill>
                  <a:srgbClr val="6b7280"/>
                </a:solidFill>
                <a:latin typeface="Noto Sans KR"/>
                <a:ea typeface="Noto Sans KR"/>
              </a:rPr>
              <a:t>System Module Architecture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78" name="Shape 29"/>
          <p:cNvSpPr/>
          <p:nvPr/>
        </p:nvSpPr>
        <p:spPr>
          <a:xfrm>
            <a:off x="7728480" y="2210040"/>
            <a:ext cx="3618000" cy="608760"/>
          </a:xfrm>
          <a:prstGeom prst="roundRect">
            <a:avLst>
              <a:gd name="adj" fmla="val 9370"/>
            </a:avLst>
          </a:prstGeom>
          <a:solidFill>
            <a:srgbClr val="ffffff"/>
          </a:solidFill>
          <a:ln w="0">
            <a:noFill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9" name="Shape 30"/>
          <p:cNvSpPr/>
          <p:nvPr/>
        </p:nvSpPr>
        <p:spPr>
          <a:xfrm>
            <a:off x="7728480" y="2210040"/>
            <a:ext cx="37440" cy="608760"/>
          </a:xfrm>
          <a:prstGeom prst="rect">
            <a:avLst/>
          </a:prstGeom>
          <a:solidFill>
            <a:srgbClr val="4b5563"/>
          </a:solidFill>
          <a:ln w="12700">
            <a:solidFill>
              <a:srgbClr val="4b5563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0" name="Image 1" descr="preencoded.png"/>
          <p:cNvPicPr/>
          <p:nvPr/>
        </p:nvPicPr>
        <p:blipFill>
          <a:blip r:embed="rId2"/>
          <a:stretch/>
        </p:blipFill>
        <p:spPr>
          <a:xfrm>
            <a:off x="11039400" y="2419560"/>
            <a:ext cx="189000" cy="189000"/>
          </a:xfrm>
          <a:prstGeom prst="rect">
            <a:avLst/>
          </a:prstGeom>
          <a:ln w="0">
            <a:noFill/>
          </a:ln>
        </p:spPr>
      </p:pic>
      <p:pic>
        <p:nvPicPr>
          <p:cNvPr id="281" name="Image 2" descr="preencoded.png"/>
          <p:cNvPicPr/>
          <p:nvPr/>
        </p:nvPicPr>
        <p:blipFill>
          <a:blip r:embed="rId3"/>
          <a:stretch/>
        </p:blipFill>
        <p:spPr>
          <a:xfrm>
            <a:off x="9478800" y="2788920"/>
            <a:ext cx="113400" cy="151560"/>
          </a:xfrm>
          <a:prstGeom prst="rect">
            <a:avLst/>
          </a:prstGeom>
          <a:ln w="0">
            <a:noFill/>
          </a:ln>
        </p:spPr>
      </p:pic>
      <p:sp>
        <p:nvSpPr>
          <p:cNvPr id="282" name="Shape 31"/>
          <p:cNvSpPr/>
          <p:nvPr/>
        </p:nvSpPr>
        <p:spPr>
          <a:xfrm>
            <a:off x="7728480" y="2911320"/>
            <a:ext cx="3618000" cy="684720"/>
          </a:xfrm>
          <a:prstGeom prst="roundRect">
            <a:avLst>
              <a:gd name="adj" fmla="val 7407"/>
            </a:avLst>
          </a:prstGeom>
          <a:solidFill>
            <a:srgbClr val="ffffff"/>
          </a:solidFill>
          <a:ln w="0">
            <a:noFill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83" name="Shape 32"/>
          <p:cNvSpPr/>
          <p:nvPr/>
        </p:nvSpPr>
        <p:spPr>
          <a:xfrm>
            <a:off x="7728480" y="2911320"/>
            <a:ext cx="37440" cy="684720"/>
          </a:xfrm>
          <a:prstGeom prst="rect">
            <a:avLst/>
          </a:prstGeom>
          <a:solidFill>
            <a:srgbClr val="e5e7eb"/>
          </a:solidFill>
          <a:ln w="12700">
            <a:solidFill>
              <a:srgbClr val="e5e7e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4" name="Image 3" descr="preencoded.png"/>
          <p:cNvPicPr/>
          <p:nvPr/>
        </p:nvPicPr>
        <p:blipFill>
          <a:blip r:embed="rId4"/>
          <a:stretch/>
        </p:blipFill>
        <p:spPr>
          <a:xfrm>
            <a:off x="9478800" y="3567240"/>
            <a:ext cx="113400" cy="151560"/>
          </a:xfrm>
          <a:prstGeom prst="rect">
            <a:avLst/>
          </a:prstGeom>
          <a:ln w="0">
            <a:noFill/>
          </a:ln>
        </p:spPr>
      </p:pic>
      <p:sp>
        <p:nvSpPr>
          <p:cNvPr id="285" name="Shape 33"/>
          <p:cNvSpPr/>
          <p:nvPr/>
        </p:nvSpPr>
        <p:spPr>
          <a:xfrm>
            <a:off x="7728480" y="3689640"/>
            <a:ext cx="3618000" cy="684720"/>
          </a:xfrm>
          <a:prstGeom prst="roundRect">
            <a:avLst>
              <a:gd name="adj" fmla="val 7407"/>
            </a:avLst>
          </a:prstGeom>
          <a:solidFill>
            <a:srgbClr val="ffffff"/>
          </a:solidFill>
          <a:ln w="0">
            <a:noFill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86" name="Shape 34"/>
          <p:cNvSpPr/>
          <p:nvPr/>
        </p:nvSpPr>
        <p:spPr>
          <a:xfrm>
            <a:off x="7728480" y="3689640"/>
            <a:ext cx="37440" cy="684720"/>
          </a:xfrm>
          <a:prstGeom prst="rect">
            <a:avLst/>
          </a:prstGeom>
          <a:solidFill>
            <a:srgbClr val="1f2937"/>
          </a:solidFill>
          <a:ln w="12700">
            <a:solidFill>
              <a:srgbClr val="1f2937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7" name="Image 4" descr="preencoded.png"/>
          <p:cNvPicPr/>
          <p:nvPr/>
        </p:nvPicPr>
        <p:blipFill>
          <a:blip r:embed="rId5"/>
          <a:stretch/>
        </p:blipFill>
        <p:spPr>
          <a:xfrm>
            <a:off x="9478800" y="4344480"/>
            <a:ext cx="113400" cy="151560"/>
          </a:xfrm>
          <a:prstGeom prst="rect">
            <a:avLst/>
          </a:prstGeom>
          <a:ln w="0">
            <a:noFill/>
          </a:ln>
        </p:spPr>
      </p:pic>
      <p:sp>
        <p:nvSpPr>
          <p:cNvPr id="288" name="Text 35"/>
          <p:cNvSpPr/>
          <p:nvPr/>
        </p:nvSpPr>
        <p:spPr>
          <a:xfrm>
            <a:off x="7880400" y="2314440"/>
            <a:ext cx="126288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9ca3af"/>
                </a:solidFill>
                <a:latin typeface="Noto Sans KR"/>
                <a:ea typeface="Noto Sans KR"/>
              </a:rPr>
              <a:t>INPUT LAYER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89" name="Text 36"/>
          <p:cNvSpPr/>
          <p:nvPr/>
        </p:nvSpPr>
        <p:spPr>
          <a:xfrm>
            <a:off x="7880400" y="2476080"/>
            <a:ext cx="143928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1f2937"/>
                </a:solidFill>
                <a:latin typeface="Noto Sans KR"/>
                <a:ea typeface="Noto Sans KR"/>
              </a:rPr>
              <a:t>Infeed &amp; Branch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0" name="Text 37"/>
          <p:cNvSpPr/>
          <p:nvPr/>
        </p:nvSpPr>
        <p:spPr>
          <a:xfrm>
            <a:off x="7880400" y="3054240"/>
            <a:ext cx="126288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1f2937"/>
                </a:solidFill>
                <a:latin typeface="Noto Sans KR"/>
                <a:ea typeface="Noto Sans KR"/>
              </a:rPr>
              <a:t>SENSING LAYER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91" name="Text 38"/>
          <p:cNvSpPr/>
          <p:nvPr/>
        </p:nvSpPr>
        <p:spPr>
          <a:xfrm>
            <a:off x="7880400" y="3215880"/>
            <a:ext cx="124632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1f2937"/>
                </a:solidFill>
                <a:latin typeface="Noto Sans KR"/>
                <a:ea typeface="Noto Sans KR"/>
              </a:rPr>
              <a:t>Vision System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2" name="Text 39"/>
          <p:cNvSpPr/>
          <p:nvPr/>
        </p:nvSpPr>
        <p:spPr>
          <a:xfrm>
            <a:off x="9908280" y="3025800"/>
            <a:ext cx="132372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6b7280"/>
                </a:solidFill>
                <a:latin typeface="Noto Sans KR"/>
                <a:ea typeface="Noto Sans KR"/>
              </a:rPr>
              <a:t>YOLO Detection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3" name="Text 40"/>
          <p:cNvSpPr/>
          <p:nvPr/>
        </p:nvSpPr>
        <p:spPr>
          <a:xfrm>
            <a:off x="10095120" y="3254400"/>
            <a:ext cx="113544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6b7280"/>
                </a:solidFill>
                <a:latin typeface="Noto Sans KR"/>
                <a:ea typeface="Noto Sans KR"/>
              </a:rPr>
              <a:t>Multi-Camera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4" name="Text 41"/>
          <p:cNvSpPr/>
          <p:nvPr/>
        </p:nvSpPr>
        <p:spPr>
          <a:xfrm>
            <a:off x="7880400" y="3832200"/>
            <a:ext cx="149148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9ca3af"/>
                </a:solidFill>
                <a:latin typeface="Noto Sans KR"/>
                <a:ea typeface="Noto Sans KR"/>
              </a:rPr>
              <a:t>ACTION LAYER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95" name="Text 42"/>
          <p:cNvSpPr/>
          <p:nvPr/>
        </p:nvSpPr>
        <p:spPr>
          <a:xfrm>
            <a:off x="7880400" y="3994200"/>
            <a:ext cx="125712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1f2937"/>
                </a:solidFill>
                <a:latin typeface="Noto Sans KR"/>
                <a:ea typeface="Noto Sans KR"/>
              </a:rPr>
              <a:t>Robot Control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6" name="Text 43"/>
          <p:cNvSpPr/>
          <p:nvPr/>
        </p:nvSpPr>
        <p:spPr>
          <a:xfrm>
            <a:off x="10495440" y="3803760"/>
            <a:ext cx="74232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6b7280"/>
                </a:solidFill>
                <a:latin typeface="Noto Sans KR"/>
                <a:ea typeface="Noto Sans KR"/>
              </a:rPr>
              <a:t>RMPFlow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7" name="Text 44"/>
          <p:cNvSpPr/>
          <p:nvPr/>
        </p:nvSpPr>
        <p:spPr>
          <a:xfrm>
            <a:off x="10190880" y="4032360"/>
            <a:ext cx="10422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6b7280"/>
                </a:solidFill>
                <a:latin typeface="Noto Sans KR"/>
                <a:ea typeface="Noto Sans KR"/>
              </a:rPr>
              <a:t>Pick &amp; Place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8" name="Shape 45"/>
          <p:cNvSpPr/>
          <p:nvPr/>
        </p:nvSpPr>
        <p:spPr>
          <a:xfrm>
            <a:off x="7728480" y="4466880"/>
            <a:ext cx="3618000" cy="628200"/>
          </a:xfrm>
          <a:prstGeom prst="roundRect">
            <a:avLst>
              <a:gd name="adj" fmla="val 8809"/>
            </a:avLst>
          </a:prstGeom>
          <a:solidFill>
            <a:srgbClr val="f9fafb">
              <a:alpha val="80000"/>
            </a:srgbClr>
          </a:solidFill>
          <a:ln w="12700">
            <a:solidFill>
              <a:srgbClr val="e5e7eb"/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99" name="Image 5" descr="preencoded.png"/>
          <p:cNvPicPr/>
          <p:nvPr/>
        </p:nvPicPr>
        <p:blipFill>
          <a:blip r:embed="rId6">
            <a:alphaModFix amt="80000"/>
          </a:blip>
          <a:stretch/>
        </p:blipFill>
        <p:spPr>
          <a:xfrm>
            <a:off x="10981800" y="4686480"/>
            <a:ext cx="236520" cy="189000"/>
          </a:xfrm>
          <a:prstGeom prst="rect">
            <a:avLst/>
          </a:prstGeom>
          <a:ln w="0">
            <a:noFill/>
          </a:ln>
        </p:spPr>
      </p:pic>
      <p:sp>
        <p:nvSpPr>
          <p:cNvPr id="300" name="Text 46"/>
          <p:cNvSpPr/>
          <p:nvPr/>
        </p:nvSpPr>
        <p:spPr>
          <a:xfrm>
            <a:off x="7851960" y="4581000"/>
            <a:ext cx="12913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9ca3af">
                    <a:alpha val="80000"/>
                  </a:srgbClr>
                </a:solidFill>
                <a:latin typeface="Noto Sans KR"/>
                <a:ea typeface="Noto Sans KR"/>
              </a:rPr>
              <a:t>OUTPUT LAYER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01" name="Text 47"/>
          <p:cNvSpPr/>
          <p:nvPr/>
        </p:nvSpPr>
        <p:spPr>
          <a:xfrm>
            <a:off x="7851960" y="4743000"/>
            <a:ext cx="157536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4b5563">
                    <a:alpha val="80000"/>
                  </a:srgbClr>
                </a:solidFill>
                <a:latin typeface="Noto Sans KR"/>
                <a:ea typeface="Noto Sans KR"/>
              </a:rPr>
              <a:t>(A/B/C)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0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333333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Shape 1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f9f7f2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Shape 2"/>
          <p:cNvSpPr/>
          <p:nvPr/>
        </p:nvSpPr>
        <p:spPr>
          <a:xfrm>
            <a:off x="457200" y="1305000"/>
            <a:ext cx="11276280" cy="1800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Text 3"/>
          <p:cNvSpPr/>
          <p:nvPr/>
        </p:nvSpPr>
        <p:spPr>
          <a:xfrm>
            <a:off x="714240" y="457200"/>
            <a:ext cx="49046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97" strike="noStrike">
                <a:solidFill>
                  <a:srgbClr val="1f2937"/>
                </a:solidFill>
                <a:latin typeface="Noto Sans KR"/>
                <a:ea typeface="Noto Sans KR"/>
              </a:rPr>
              <a:t>System Architecture &amp; Process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306" name="Image 0" descr="preencoded.png"/>
          <p:cNvPicPr/>
          <p:nvPr/>
        </p:nvPicPr>
        <p:blipFill>
          <a:blip r:embed="rId1"/>
          <a:srcRect l="-4208" t="0" r="-4208" b="0"/>
          <a:stretch/>
        </p:blipFill>
        <p:spPr>
          <a:xfrm>
            <a:off x="457200" y="485640"/>
            <a:ext cx="180000" cy="132480"/>
          </a:xfrm>
          <a:prstGeom prst="rect">
            <a:avLst/>
          </a:prstGeom>
          <a:ln w="0">
            <a:noFill/>
          </a:ln>
        </p:spPr>
      </p:pic>
      <p:sp>
        <p:nvSpPr>
          <p:cNvPr id="307" name="Text 4"/>
          <p:cNvSpPr/>
          <p:nvPr/>
        </p:nvSpPr>
        <p:spPr>
          <a:xfrm>
            <a:off x="457200" y="724320"/>
            <a:ext cx="7467840" cy="42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700" spc="-69" strike="noStrike">
                <a:solidFill>
                  <a:srgbClr val="111827"/>
                </a:solidFill>
                <a:latin typeface="Noto Sans KR"/>
                <a:ea typeface="Noto Sans KR"/>
              </a:rPr>
              <a:t>프로젝트 전체 구조 </a:t>
            </a:r>
            <a:r>
              <a:rPr b="1" lang="zh-CN" sz="2700" spc="-69" strike="noStrike">
                <a:solidFill>
                  <a:srgbClr val="6b7280"/>
                </a:solidFill>
                <a:latin typeface="Noto Sans KR"/>
                <a:ea typeface="Noto Sans KR"/>
              </a:rPr>
              <a:t>및 공정 흐름 도식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08" name="Shape 5"/>
          <p:cNvSpPr/>
          <p:nvPr/>
        </p:nvSpPr>
        <p:spPr>
          <a:xfrm>
            <a:off x="8787240" y="580680"/>
            <a:ext cx="2951640" cy="246600"/>
          </a:xfrm>
          <a:prstGeom prst="roundRect">
            <a:avLst>
              <a:gd name="adj" fmla="val 56770"/>
            </a:avLst>
          </a:prstGeom>
          <a:solidFill>
            <a:srgbClr val="eff6ff"/>
          </a:solidFill>
          <a:ln w="12700">
            <a:solidFill>
              <a:srgbClr val="bfdb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Text 6"/>
          <p:cNvSpPr/>
          <p:nvPr/>
        </p:nvSpPr>
        <p:spPr>
          <a:xfrm>
            <a:off x="8911800" y="619200"/>
            <a:ext cx="34387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주제</a:t>
            </a:r>
            <a:r>
              <a:rPr b="1" lang="en-US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: </a:t>
            </a: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협동</a:t>
            </a:r>
            <a:r>
              <a:rPr b="1" lang="en-US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-3 </a:t>
            </a: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디지털 트윈 기반 서비스 로봇 운영 시스템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10" name="Shape 7"/>
          <p:cNvSpPr/>
          <p:nvPr/>
        </p:nvSpPr>
        <p:spPr>
          <a:xfrm>
            <a:off x="10764360" y="905400"/>
            <a:ext cx="970920" cy="246600"/>
          </a:xfrm>
          <a:prstGeom prst="roundRect">
            <a:avLst>
              <a:gd name="adj" fmla="val 56770"/>
            </a:avLst>
          </a:prstGeom>
          <a:noFill/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Text 8"/>
          <p:cNvSpPr/>
          <p:nvPr/>
        </p:nvSpPr>
        <p:spPr>
          <a:xfrm>
            <a:off x="10887840" y="942840"/>
            <a:ext cx="8611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팀명</a:t>
            </a:r>
            <a:r>
              <a:rPr b="1" lang="en-US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: F-2 </a:t>
            </a: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삼성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12" name="Shape 9"/>
          <p:cNvSpPr/>
          <p:nvPr/>
        </p:nvSpPr>
        <p:spPr>
          <a:xfrm>
            <a:off x="457200" y="2502720"/>
            <a:ext cx="3656520" cy="1351440"/>
          </a:xfrm>
          <a:prstGeom prst="rect">
            <a:avLst/>
          </a:prstGeom>
          <a:solidFill>
            <a:srgbClr val="ffffff"/>
          </a:solidFill>
          <a:ln w="0">
            <a:noFill/>
          </a:ln>
          <a:effectLst>
            <a:outerShdw algn="bl" blurRad="63360" dir="16200000" dist="38160" rotWithShape="0">
              <a:srgbClr val="000000">
                <a:alpha val="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3" name="Shape 10"/>
          <p:cNvSpPr/>
          <p:nvPr/>
        </p:nvSpPr>
        <p:spPr>
          <a:xfrm>
            <a:off x="457200" y="2502720"/>
            <a:ext cx="46440" cy="1351440"/>
          </a:xfrm>
          <a:prstGeom prst="rect">
            <a:avLst/>
          </a:prstGeom>
          <a:solidFill>
            <a:srgbClr val="f59e0b"/>
          </a:solidFill>
          <a:ln w="12700">
            <a:solidFill>
              <a:srgbClr val="f59e0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14" name="Image 1" descr="preencoded.png"/>
          <p:cNvPicPr/>
          <p:nvPr/>
        </p:nvPicPr>
        <p:blipFill>
          <a:blip r:embed="rId2"/>
          <a:stretch/>
        </p:blipFill>
        <p:spPr>
          <a:xfrm>
            <a:off x="838440" y="2845440"/>
            <a:ext cx="171000" cy="151560"/>
          </a:xfrm>
          <a:prstGeom prst="rect">
            <a:avLst/>
          </a:prstGeom>
          <a:ln w="0">
            <a:noFill/>
          </a:ln>
        </p:spPr>
      </p:pic>
      <p:sp>
        <p:nvSpPr>
          <p:cNvPr id="315" name="Text 11"/>
          <p:cNvSpPr/>
          <p:nvPr/>
        </p:nvSpPr>
        <p:spPr>
          <a:xfrm>
            <a:off x="1229040" y="2787840"/>
            <a:ext cx="18687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모듈러 시스템 구조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16" name="Text 12"/>
          <p:cNvSpPr/>
          <p:nvPr/>
        </p:nvSpPr>
        <p:spPr>
          <a:xfrm>
            <a:off x="708840" y="3197520"/>
            <a:ext cx="4910040" cy="4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- </a:t>
            </a: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각 공정 단계별 독립적 기능 수행 </a:t>
            </a:r>
            <a:r>
              <a:rPr b="0" lang="ko-KR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고려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- </a:t>
            </a:r>
            <a:r>
              <a:rPr b="0" lang="ko-KR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유연한 확장성을 고려한 아키텍처 설계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17" name="Shape 13"/>
          <p:cNvSpPr/>
          <p:nvPr/>
        </p:nvSpPr>
        <p:spPr>
          <a:xfrm>
            <a:off x="457200" y="4079160"/>
            <a:ext cx="3656520" cy="1370520"/>
          </a:xfrm>
          <a:prstGeom prst="rect">
            <a:avLst/>
          </a:prstGeom>
          <a:solidFill>
            <a:srgbClr val="ffffff"/>
          </a:solidFill>
          <a:ln w="0">
            <a:noFill/>
          </a:ln>
          <a:effectLst>
            <a:outerShdw algn="bl" blurRad="63360" dir="16200000" dist="38160" rotWithShape="0">
              <a:srgbClr val="000000">
                <a:alpha val="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8" name="Shape 14"/>
          <p:cNvSpPr/>
          <p:nvPr/>
        </p:nvSpPr>
        <p:spPr>
          <a:xfrm>
            <a:off x="457200" y="4079160"/>
            <a:ext cx="46440" cy="1370520"/>
          </a:xfrm>
          <a:prstGeom prst="rect">
            <a:avLst/>
          </a:prstGeom>
          <a:solidFill>
            <a:srgbClr val="2563eb"/>
          </a:solidFill>
          <a:ln w="12700">
            <a:solidFill>
              <a:srgbClr val="2563e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Shape 15"/>
          <p:cNvSpPr/>
          <p:nvPr/>
        </p:nvSpPr>
        <p:spPr>
          <a:xfrm>
            <a:off x="733320" y="4307760"/>
            <a:ext cx="380160" cy="380160"/>
          </a:xfrm>
          <a:prstGeom prst="roundRect">
            <a:avLst>
              <a:gd name="adj" fmla="val 239808"/>
            </a:avLst>
          </a:prstGeom>
          <a:solidFill>
            <a:srgbClr val="dbeafe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0" name="Image 2" descr="preencoded.png"/>
          <p:cNvPicPr/>
          <p:nvPr/>
        </p:nvPicPr>
        <p:blipFill>
          <a:blip r:embed="rId3"/>
          <a:stretch/>
        </p:blipFill>
        <p:spPr>
          <a:xfrm>
            <a:off x="847800" y="4421880"/>
            <a:ext cx="151560" cy="151560"/>
          </a:xfrm>
          <a:prstGeom prst="rect">
            <a:avLst/>
          </a:prstGeom>
          <a:ln w="0">
            <a:noFill/>
          </a:ln>
        </p:spPr>
      </p:pic>
      <p:sp>
        <p:nvSpPr>
          <p:cNvPr id="321" name="Text 16"/>
          <p:cNvSpPr/>
          <p:nvPr/>
        </p:nvSpPr>
        <p:spPr>
          <a:xfrm>
            <a:off x="1229040" y="4364280"/>
            <a:ext cx="207108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전체 공정 파이프라인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22" name="Shape 17"/>
          <p:cNvSpPr/>
          <p:nvPr/>
        </p:nvSpPr>
        <p:spPr>
          <a:xfrm>
            <a:off x="733320" y="4803480"/>
            <a:ext cx="3151800" cy="417600"/>
          </a:xfrm>
          <a:prstGeom prst="roundRect">
            <a:avLst>
              <a:gd name="adj" fmla="val 39698"/>
            </a:avLst>
          </a:prstGeom>
          <a:solidFill>
            <a:srgbClr val="f9fafb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Text 18"/>
          <p:cNvSpPr/>
          <p:nvPr/>
        </p:nvSpPr>
        <p:spPr>
          <a:xfrm>
            <a:off x="941040" y="4917600"/>
            <a:ext cx="4471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인피드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4" name="Text 19"/>
          <p:cNvSpPr/>
          <p:nvPr/>
        </p:nvSpPr>
        <p:spPr>
          <a:xfrm>
            <a:off x="1537200" y="4917600"/>
            <a:ext cx="3236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분기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5" name="Text 20"/>
          <p:cNvSpPr/>
          <p:nvPr/>
        </p:nvSpPr>
        <p:spPr>
          <a:xfrm>
            <a:off x="2011680" y="4917600"/>
            <a:ext cx="3236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비전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6" name="Text 21"/>
          <p:cNvSpPr/>
          <p:nvPr/>
        </p:nvSpPr>
        <p:spPr>
          <a:xfrm>
            <a:off x="2485440" y="4917600"/>
            <a:ext cx="3236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분류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7" name="Text 22"/>
          <p:cNvSpPr/>
          <p:nvPr/>
        </p:nvSpPr>
        <p:spPr>
          <a:xfrm>
            <a:off x="2958840" y="4917600"/>
            <a:ext cx="3236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로봇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8" name="Text 23"/>
          <p:cNvSpPr/>
          <p:nvPr/>
        </p:nvSpPr>
        <p:spPr>
          <a:xfrm>
            <a:off x="3433680" y="4917600"/>
            <a:ext cx="3236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374151"/>
                </a:solidFill>
                <a:latin typeface="Noto Sans KR"/>
                <a:ea typeface="Noto Sans KR"/>
              </a:rPr>
              <a:t>배출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9" name="Shape 24"/>
          <p:cNvSpPr/>
          <p:nvPr/>
        </p:nvSpPr>
        <p:spPr>
          <a:xfrm>
            <a:off x="457200" y="4038840"/>
            <a:ext cx="2437560" cy="2437560"/>
          </a:xfrm>
          <a:prstGeom prst="roundRect">
            <a:avLst>
              <a:gd name="adj" fmla="val 37495"/>
            </a:avLst>
          </a:prstGeom>
          <a:solidFill>
            <a:srgbClr val="60a5fa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Shape 25"/>
          <p:cNvSpPr/>
          <p:nvPr/>
        </p:nvSpPr>
        <p:spPr>
          <a:xfrm>
            <a:off x="4419360" y="1552680"/>
            <a:ext cx="7314120" cy="4694400"/>
          </a:xfrm>
          <a:prstGeom prst="roundRect">
            <a:avLst>
              <a:gd name="adj" fmla="val 632"/>
            </a:avLst>
          </a:prstGeom>
          <a:solidFill>
            <a:srgbClr val="f3f4f6"/>
          </a:solidFill>
          <a:ln w="38100">
            <a:solidFill>
              <a:srgbClr val="cbd5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Shape 26"/>
          <p:cNvSpPr/>
          <p:nvPr/>
        </p:nvSpPr>
        <p:spPr>
          <a:xfrm>
            <a:off x="7791480" y="3043080"/>
            <a:ext cx="570600" cy="5706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ffffff">
                <a:alpha val="0"/>
              </a:srgbClr>
            </a:solidFill>
            <a:round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32" name="Image 3" descr="preencoded.png"/>
          <p:cNvPicPr/>
          <p:nvPr/>
        </p:nvPicPr>
        <p:blipFill>
          <a:blip r:embed="rId4"/>
          <a:stretch/>
        </p:blipFill>
        <p:spPr>
          <a:xfrm>
            <a:off x="7938720" y="3191400"/>
            <a:ext cx="275040" cy="275040"/>
          </a:xfrm>
          <a:prstGeom prst="rect">
            <a:avLst/>
          </a:prstGeom>
          <a:ln w="0">
            <a:noFill/>
          </a:ln>
        </p:spPr>
      </p:pic>
      <p:sp>
        <p:nvSpPr>
          <p:cNvPr id="333" name="Text 27"/>
          <p:cNvSpPr/>
          <p:nvPr/>
        </p:nvSpPr>
        <p:spPr>
          <a:xfrm>
            <a:off x="6642360" y="3767400"/>
            <a:ext cx="35560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200" spc="-1" strike="noStrike">
                <a:solidFill>
                  <a:srgbClr val="9ca3af"/>
                </a:solidFill>
                <a:latin typeface="Noto Sans KR"/>
                <a:ea typeface="Noto Sans KR"/>
              </a:rPr>
              <a:t>결과물 이미지 삽입 예정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34" name="Text 28"/>
          <p:cNvSpPr/>
          <p:nvPr/>
        </p:nvSpPr>
        <p:spPr>
          <a:xfrm>
            <a:off x="6743880" y="4224600"/>
            <a:ext cx="317268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300" spc="-1" strike="noStrike">
                <a:solidFill>
                  <a:srgbClr val="6b7280"/>
                </a:solidFill>
                <a:latin typeface="Noto Sans KR"/>
                <a:ea typeface="Noto Sans KR"/>
              </a:rPr>
              <a:t>프로젝트 구조도 </a:t>
            </a:r>
            <a:r>
              <a:rPr b="0" lang="en-US" sz="1300" spc="-1" strike="noStrike">
                <a:solidFill>
                  <a:srgbClr val="6b7280"/>
                </a:solidFill>
                <a:latin typeface="Noto Sans KR"/>
                <a:ea typeface="Noto Sans KR"/>
              </a:rPr>
              <a:t>/ </a:t>
            </a:r>
            <a:r>
              <a:rPr b="0" lang="zh-CN" sz="1300" spc="-1" strike="noStrike">
                <a:solidFill>
                  <a:srgbClr val="6b7280"/>
                </a:solidFill>
                <a:latin typeface="Noto Sans KR"/>
                <a:ea typeface="Noto Sans KR"/>
              </a:rPr>
              <a:t>공정 흐름도 </a:t>
            </a:r>
            <a:r>
              <a:rPr b="0" lang="en-US" sz="1300" spc="-1" strike="noStrike">
                <a:solidFill>
                  <a:srgbClr val="6b7280"/>
                </a:solidFill>
                <a:latin typeface="Noto Sans KR"/>
                <a:ea typeface="Noto Sans KR"/>
              </a:rPr>
              <a:t>(16:9)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35" name="Text 29"/>
          <p:cNvSpPr/>
          <p:nvPr/>
        </p:nvSpPr>
        <p:spPr>
          <a:xfrm>
            <a:off x="6247080" y="4567320"/>
            <a:ext cx="431856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9ca3af"/>
                </a:solidFill>
                <a:latin typeface="Noto Sans KR"/>
                <a:ea typeface="Noto Sans KR"/>
              </a:rPr>
              <a:t>※ </a:t>
            </a:r>
            <a:r>
              <a:rPr b="0" lang="zh-CN" sz="1000" spc="-1" strike="noStrike">
                <a:solidFill>
                  <a:srgbClr val="9ca3af"/>
                </a:solidFill>
                <a:latin typeface="Noto Sans KR"/>
                <a:ea typeface="Noto Sans KR"/>
              </a:rPr>
              <a:t>실제 구현된 시스템의 전체적인 연결 구조를 시각화한 도식 배치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336" name="Image 4" descr="preencoded.png"/>
          <p:cNvPicPr/>
          <p:nvPr/>
        </p:nvPicPr>
        <p:blipFill>
          <a:blip r:embed="rId5">
            <a:alphaModFix amt="10000"/>
          </a:blip>
          <a:stretch/>
        </p:blipFill>
        <p:spPr>
          <a:xfrm>
            <a:off x="10181880" y="1733760"/>
            <a:ext cx="1370520" cy="1217880"/>
          </a:xfrm>
          <a:prstGeom prst="rect">
            <a:avLst/>
          </a:prstGeom>
          <a:ln w="0">
            <a:noFill/>
          </a:ln>
        </p:spPr>
      </p:pic>
      <p:sp>
        <p:nvSpPr>
          <p:cNvPr id="337" name="Shape 30"/>
          <p:cNvSpPr/>
          <p:nvPr/>
        </p:nvSpPr>
        <p:spPr>
          <a:xfrm>
            <a:off x="4677120" y="1809720"/>
            <a:ext cx="303480" cy="37440"/>
          </a:xfrm>
          <a:prstGeom prst="rect">
            <a:avLst/>
          </a:prstGeom>
          <a:solidFill>
            <a:srgbClr val="e5e7eb"/>
          </a:solidFill>
          <a:ln w="12700">
            <a:solidFill>
              <a:srgbClr val="e5e7e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Shape 31"/>
          <p:cNvSpPr/>
          <p:nvPr/>
        </p:nvSpPr>
        <p:spPr>
          <a:xfrm>
            <a:off x="4677120" y="1809720"/>
            <a:ext cx="37440" cy="303480"/>
          </a:xfrm>
          <a:prstGeom prst="rect">
            <a:avLst/>
          </a:prstGeom>
          <a:solidFill>
            <a:srgbClr val="e5e7eb"/>
          </a:solidFill>
          <a:ln w="12700">
            <a:solidFill>
              <a:srgbClr val="e5e7e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Shape 32"/>
          <p:cNvSpPr/>
          <p:nvPr/>
        </p:nvSpPr>
        <p:spPr>
          <a:xfrm>
            <a:off x="11172960" y="1809720"/>
            <a:ext cx="303480" cy="37440"/>
          </a:xfrm>
          <a:prstGeom prst="rect">
            <a:avLst/>
          </a:prstGeom>
          <a:solidFill>
            <a:srgbClr val="e5e7eb"/>
          </a:solidFill>
          <a:ln w="12700">
            <a:solidFill>
              <a:srgbClr val="e5e7e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Shape 33"/>
          <p:cNvSpPr/>
          <p:nvPr/>
        </p:nvSpPr>
        <p:spPr>
          <a:xfrm>
            <a:off x="11439000" y="1809720"/>
            <a:ext cx="37440" cy="303480"/>
          </a:xfrm>
          <a:prstGeom prst="rect">
            <a:avLst/>
          </a:prstGeom>
          <a:solidFill>
            <a:srgbClr val="e5e7eb"/>
          </a:solidFill>
          <a:ln w="12700">
            <a:solidFill>
              <a:srgbClr val="e5e7e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Shape 34"/>
          <p:cNvSpPr/>
          <p:nvPr/>
        </p:nvSpPr>
        <p:spPr>
          <a:xfrm>
            <a:off x="4677120" y="5952600"/>
            <a:ext cx="303480" cy="37440"/>
          </a:xfrm>
          <a:prstGeom prst="rect">
            <a:avLst/>
          </a:prstGeom>
          <a:solidFill>
            <a:srgbClr val="e5e7eb"/>
          </a:solidFill>
          <a:ln w="12700">
            <a:solidFill>
              <a:srgbClr val="e5e7e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Shape 35"/>
          <p:cNvSpPr/>
          <p:nvPr/>
        </p:nvSpPr>
        <p:spPr>
          <a:xfrm>
            <a:off x="4677120" y="5686560"/>
            <a:ext cx="37440" cy="303480"/>
          </a:xfrm>
          <a:prstGeom prst="rect">
            <a:avLst/>
          </a:prstGeom>
          <a:solidFill>
            <a:srgbClr val="e5e7eb"/>
          </a:solidFill>
          <a:ln w="12700">
            <a:solidFill>
              <a:srgbClr val="e5e7e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Shape 36"/>
          <p:cNvSpPr/>
          <p:nvPr/>
        </p:nvSpPr>
        <p:spPr>
          <a:xfrm>
            <a:off x="11172960" y="5952600"/>
            <a:ext cx="303480" cy="37440"/>
          </a:xfrm>
          <a:prstGeom prst="rect">
            <a:avLst/>
          </a:prstGeom>
          <a:solidFill>
            <a:srgbClr val="e5e7eb"/>
          </a:solidFill>
          <a:ln w="12700">
            <a:solidFill>
              <a:srgbClr val="e5e7e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Shape 37"/>
          <p:cNvSpPr/>
          <p:nvPr/>
        </p:nvSpPr>
        <p:spPr>
          <a:xfrm>
            <a:off x="11439000" y="5686560"/>
            <a:ext cx="37440" cy="303480"/>
          </a:xfrm>
          <a:prstGeom prst="rect">
            <a:avLst/>
          </a:prstGeom>
          <a:solidFill>
            <a:srgbClr val="e5e7eb"/>
          </a:solidFill>
          <a:ln w="12700">
            <a:solidFill>
              <a:srgbClr val="e5e7e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5" name="그림 46" descr="텍스트, 스크린샷, 만화 영화이(가) 표시된 사진&#10;&#10;AI 생성 콘텐츠는 정확하지 않을 수 있습니다."/>
          <p:cNvPicPr/>
          <p:nvPr/>
        </p:nvPicPr>
        <p:blipFill>
          <a:blip r:embed="rId6"/>
          <a:stretch/>
        </p:blipFill>
        <p:spPr>
          <a:xfrm>
            <a:off x="4622400" y="1679400"/>
            <a:ext cx="6930000" cy="451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0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333333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Shape 1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f9f7f2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Shape 2"/>
          <p:cNvSpPr/>
          <p:nvPr/>
        </p:nvSpPr>
        <p:spPr>
          <a:xfrm>
            <a:off x="381240" y="1105560"/>
            <a:ext cx="11428920" cy="1800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Text 3"/>
          <p:cNvSpPr/>
          <p:nvPr/>
        </p:nvSpPr>
        <p:spPr>
          <a:xfrm>
            <a:off x="600840" y="381240"/>
            <a:ext cx="344700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97" strike="noStrike">
                <a:solidFill>
                  <a:srgbClr val="1f2937"/>
                </a:solidFill>
                <a:latin typeface="Noto Sans KR"/>
                <a:ea typeface="Noto Sans KR"/>
              </a:rPr>
              <a:t>Project Execution Workflow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350" name="Image 0" descr="preencoded.png"/>
          <p:cNvPicPr/>
          <p:nvPr/>
        </p:nvPicPr>
        <p:blipFill>
          <a:blip r:embed="rId1"/>
          <a:srcRect l="-3526" t="0" r="-3526" b="0"/>
          <a:stretch/>
        </p:blipFill>
        <p:spPr>
          <a:xfrm>
            <a:off x="381240" y="409680"/>
            <a:ext cx="141480" cy="132480"/>
          </a:xfrm>
          <a:prstGeom prst="rect">
            <a:avLst/>
          </a:prstGeom>
          <a:ln w="0">
            <a:noFill/>
          </a:ln>
        </p:spPr>
      </p:pic>
      <p:sp>
        <p:nvSpPr>
          <p:cNvPr id="351" name="Text 4"/>
          <p:cNvSpPr/>
          <p:nvPr/>
        </p:nvSpPr>
        <p:spPr>
          <a:xfrm>
            <a:off x="381240" y="609840"/>
            <a:ext cx="446940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200" spc="-58" strike="noStrike">
                <a:solidFill>
                  <a:srgbClr val="111827"/>
                </a:solidFill>
                <a:latin typeface="Noto Sans KR"/>
                <a:ea typeface="Noto Sans KR"/>
              </a:rPr>
              <a:t>프로젝트 수행 절차 </a:t>
            </a:r>
            <a:r>
              <a:rPr b="1" lang="zh-CN" sz="2200" spc="-58" strike="noStrike">
                <a:solidFill>
                  <a:srgbClr val="6b7280"/>
                </a:solidFill>
                <a:latin typeface="Noto Sans KR"/>
                <a:ea typeface="Noto Sans KR"/>
              </a:rPr>
              <a:t>및 마일스톤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52" name="Shape 5"/>
          <p:cNvSpPr/>
          <p:nvPr/>
        </p:nvSpPr>
        <p:spPr>
          <a:xfrm>
            <a:off x="11250720" y="438120"/>
            <a:ext cx="561240" cy="227520"/>
          </a:xfrm>
          <a:prstGeom prst="roundRect">
            <a:avLst>
              <a:gd name="adj" fmla="val 66667"/>
            </a:avLst>
          </a:prstGeom>
          <a:solidFill>
            <a:srgbClr val="1f2937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Text 6"/>
          <p:cNvSpPr/>
          <p:nvPr/>
        </p:nvSpPr>
        <p:spPr>
          <a:xfrm>
            <a:off x="11365200" y="466200"/>
            <a:ext cx="40860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ffffff"/>
                </a:solidFill>
                <a:latin typeface="Noto Sans KR"/>
                <a:ea typeface="Noto Sans KR"/>
              </a:rPr>
              <a:t>협동</a:t>
            </a:r>
            <a:r>
              <a:rPr b="1" lang="en-US" sz="900" spc="15" strike="noStrike">
                <a:solidFill>
                  <a:srgbClr val="ffffff"/>
                </a:solidFill>
                <a:latin typeface="Noto Sans KR"/>
                <a:ea typeface="Noto Sans KR"/>
              </a:rPr>
              <a:t>-3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54" name="Shape 7"/>
          <p:cNvSpPr/>
          <p:nvPr/>
        </p:nvSpPr>
        <p:spPr>
          <a:xfrm>
            <a:off x="11130120" y="704880"/>
            <a:ext cx="684720" cy="246600"/>
          </a:xfrm>
          <a:prstGeom prst="roundRect">
            <a:avLst>
              <a:gd name="adj" fmla="val 56770"/>
            </a:avLst>
          </a:prstGeom>
          <a:noFill/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Text 8"/>
          <p:cNvSpPr/>
          <p:nvPr/>
        </p:nvSpPr>
        <p:spPr>
          <a:xfrm>
            <a:off x="11253600" y="743400"/>
            <a:ext cx="5209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F-2 </a:t>
            </a: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삼성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56" name="Shape 9"/>
          <p:cNvSpPr/>
          <p:nvPr/>
        </p:nvSpPr>
        <p:spPr>
          <a:xfrm>
            <a:off x="838440" y="1200600"/>
            <a:ext cx="10514520" cy="322560"/>
          </a:xfrm>
          <a:prstGeom prst="roundRect">
            <a:avLst>
              <a:gd name="adj" fmla="val 66467"/>
            </a:avLst>
          </a:prstGeom>
          <a:solidFill>
            <a:srgbClr val="ffffff"/>
          </a:solidFill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Shape 10"/>
          <p:cNvSpPr/>
          <p:nvPr/>
        </p:nvSpPr>
        <p:spPr>
          <a:xfrm>
            <a:off x="1076400" y="1305000"/>
            <a:ext cx="113400" cy="113400"/>
          </a:xfrm>
          <a:prstGeom prst="roundRect">
            <a:avLst>
              <a:gd name="adj" fmla="val 800000"/>
            </a:avLst>
          </a:prstGeom>
          <a:solidFill>
            <a:srgbClr val="1f2937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Text 11"/>
          <p:cNvSpPr/>
          <p:nvPr/>
        </p:nvSpPr>
        <p:spPr>
          <a:xfrm>
            <a:off x="1266480" y="1276560"/>
            <a:ext cx="70200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Start: 19</a:t>
            </a:r>
            <a:r>
              <a:rPr b="1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일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59" name="Shape 12"/>
          <p:cNvSpPr/>
          <p:nvPr/>
        </p:nvSpPr>
        <p:spPr>
          <a:xfrm>
            <a:off x="2006280" y="1333080"/>
            <a:ext cx="8247600" cy="56520"/>
          </a:xfrm>
          <a:prstGeom prst="roundRect">
            <a:avLst>
              <a:gd name="adj" fmla="val 1587307"/>
            </a:avLst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Text 13"/>
          <p:cNvSpPr/>
          <p:nvPr/>
        </p:nvSpPr>
        <p:spPr>
          <a:xfrm>
            <a:off x="10398600" y="1276560"/>
            <a:ext cx="63000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End: 24</a:t>
            </a:r>
            <a:r>
              <a:rPr b="1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일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61" name="Shape 14"/>
          <p:cNvSpPr/>
          <p:nvPr/>
        </p:nvSpPr>
        <p:spPr>
          <a:xfrm>
            <a:off x="11001240" y="1305000"/>
            <a:ext cx="113400" cy="113400"/>
          </a:xfrm>
          <a:prstGeom prst="roundRect">
            <a:avLst>
              <a:gd name="adj" fmla="val 800000"/>
            </a:avLst>
          </a:prstGeom>
          <a:solidFill>
            <a:srgbClr val="10b981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Shape 15"/>
          <p:cNvSpPr/>
          <p:nvPr/>
        </p:nvSpPr>
        <p:spPr>
          <a:xfrm>
            <a:off x="990360" y="3834000"/>
            <a:ext cx="10209960" cy="37440"/>
          </a:xfrm>
          <a:prstGeom prst="rect">
            <a:avLst/>
          </a:prstGeom>
          <a:solidFill>
            <a:srgbClr val="e2e8f0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Shape 16"/>
          <p:cNvSpPr/>
          <p:nvPr/>
        </p:nvSpPr>
        <p:spPr>
          <a:xfrm>
            <a:off x="381240" y="6029640"/>
            <a:ext cx="11428920" cy="7920"/>
          </a:xfrm>
          <a:prstGeom prst="rect">
            <a:avLst/>
          </a:prstGeom>
          <a:solidFill>
            <a:srgbClr val="e5e7eb"/>
          </a:solidFill>
          <a:ln w="12700">
            <a:solidFill>
              <a:srgbClr val="e5e7e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Shape 17"/>
          <p:cNvSpPr/>
          <p:nvPr/>
        </p:nvSpPr>
        <p:spPr>
          <a:xfrm>
            <a:off x="2820960" y="6191280"/>
            <a:ext cx="1170360" cy="285120"/>
          </a:xfrm>
          <a:prstGeom prst="roundRect">
            <a:avLst>
              <a:gd name="adj" fmla="val 319489"/>
            </a:avLst>
          </a:prstGeom>
          <a:solidFill>
            <a:srgbClr val="ffffff"/>
          </a:solidFill>
          <a:ln w="12700">
            <a:solidFill>
              <a:srgbClr val="f3f4f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5" name="Image 1" descr="preencoded.png"/>
          <p:cNvPicPr/>
          <p:nvPr/>
        </p:nvPicPr>
        <p:blipFill>
          <a:blip r:embed="rId2"/>
          <a:srcRect l="0" t="-1075" r="0" b="-1075"/>
          <a:stretch/>
        </p:blipFill>
        <p:spPr>
          <a:xfrm>
            <a:off x="2982600" y="6267240"/>
            <a:ext cx="113400" cy="132480"/>
          </a:xfrm>
          <a:prstGeom prst="rect">
            <a:avLst/>
          </a:prstGeom>
          <a:ln w="0">
            <a:noFill/>
          </a:ln>
        </p:spPr>
      </p:pic>
      <p:sp>
        <p:nvSpPr>
          <p:cNvPr id="366" name="Text 18"/>
          <p:cNvSpPr/>
          <p:nvPr/>
        </p:nvSpPr>
        <p:spPr>
          <a:xfrm>
            <a:off x="3173040" y="6238800"/>
            <a:ext cx="77256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데이터 구축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67" name="Shape 19"/>
          <p:cNvSpPr/>
          <p:nvPr/>
        </p:nvSpPr>
        <p:spPr>
          <a:xfrm>
            <a:off x="4595760" y="6191280"/>
            <a:ext cx="1332000" cy="285120"/>
          </a:xfrm>
          <a:prstGeom prst="roundRect">
            <a:avLst>
              <a:gd name="adj" fmla="val 319489"/>
            </a:avLst>
          </a:prstGeom>
          <a:solidFill>
            <a:srgbClr val="ffffff"/>
          </a:solidFill>
          <a:ln w="12700">
            <a:solidFill>
              <a:srgbClr val="f3f4f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8" name="Image 2" descr="preencoded.png"/>
          <p:cNvPicPr/>
          <p:nvPr/>
        </p:nvPicPr>
        <p:blipFill>
          <a:blip r:embed="rId3"/>
          <a:srcRect l="-1477" t="0" r="-1477" b="0"/>
          <a:stretch/>
        </p:blipFill>
        <p:spPr>
          <a:xfrm>
            <a:off x="4757760" y="6267240"/>
            <a:ext cx="171000" cy="132480"/>
          </a:xfrm>
          <a:prstGeom prst="rect">
            <a:avLst/>
          </a:prstGeom>
          <a:ln w="0">
            <a:noFill/>
          </a:ln>
        </p:spPr>
      </p:pic>
      <p:sp>
        <p:nvSpPr>
          <p:cNvPr id="369" name="Text 20"/>
          <p:cNvSpPr/>
          <p:nvPr/>
        </p:nvSpPr>
        <p:spPr>
          <a:xfrm>
            <a:off x="5005440" y="6238800"/>
            <a:ext cx="9061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Digital Twin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70" name="Shape 21"/>
          <p:cNvSpPr/>
          <p:nvPr/>
        </p:nvSpPr>
        <p:spPr>
          <a:xfrm>
            <a:off x="6535080" y="6191280"/>
            <a:ext cx="1170360" cy="285120"/>
          </a:xfrm>
          <a:prstGeom prst="roundRect">
            <a:avLst>
              <a:gd name="adj" fmla="val 319489"/>
            </a:avLst>
          </a:prstGeom>
          <a:solidFill>
            <a:srgbClr val="ffffff"/>
          </a:solidFill>
          <a:ln w="12700">
            <a:solidFill>
              <a:srgbClr val="f3f4f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71" name="Image 3" descr="preencoded.png"/>
          <p:cNvPicPr/>
          <p:nvPr/>
        </p:nvPicPr>
        <p:blipFill>
          <a:blip r:embed="rId4"/>
          <a:stretch/>
        </p:blipFill>
        <p:spPr>
          <a:xfrm>
            <a:off x="6697080" y="6267240"/>
            <a:ext cx="132480" cy="132480"/>
          </a:xfrm>
          <a:prstGeom prst="rect">
            <a:avLst/>
          </a:prstGeom>
          <a:ln w="0">
            <a:noFill/>
          </a:ln>
        </p:spPr>
      </p:pic>
      <p:sp>
        <p:nvSpPr>
          <p:cNvPr id="372" name="Text 22"/>
          <p:cNvSpPr/>
          <p:nvPr/>
        </p:nvSpPr>
        <p:spPr>
          <a:xfrm>
            <a:off x="6906600" y="6238800"/>
            <a:ext cx="75888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4b5563"/>
                </a:solidFill>
                <a:latin typeface="Noto Sans KR"/>
                <a:ea typeface="Noto Sans KR"/>
              </a:rPr>
              <a:t>AI &amp; Logic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73" name="Shape 23"/>
          <p:cNvSpPr/>
          <p:nvPr/>
        </p:nvSpPr>
        <p:spPr>
          <a:xfrm>
            <a:off x="8309160" y="6191280"/>
            <a:ext cx="1065960" cy="285120"/>
          </a:xfrm>
          <a:prstGeom prst="roundRect">
            <a:avLst>
              <a:gd name="adj" fmla="val 319489"/>
            </a:avLst>
          </a:prstGeom>
          <a:solidFill>
            <a:srgbClr val="ffffff"/>
          </a:solidFill>
          <a:ln w="12700">
            <a:solidFill>
              <a:srgbClr val="f3f4f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74" name="Image 4" descr="preencoded.png"/>
          <p:cNvPicPr/>
          <p:nvPr/>
        </p:nvPicPr>
        <p:blipFill>
          <a:blip r:embed="rId5"/>
          <a:stretch/>
        </p:blipFill>
        <p:spPr>
          <a:xfrm>
            <a:off x="8471160" y="6267240"/>
            <a:ext cx="132480" cy="132480"/>
          </a:xfrm>
          <a:prstGeom prst="rect">
            <a:avLst/>
          </a:prstGeom>
          <a:ln w="0">
            <a:noFill/>
          </a:ln>
        </p:spPr>
      </p:pic>
      <p:sp>
        <p:nvSpPr>
          <p:cNvPr id="375" name="Text 24"/>
          <p:cNvSpPr/>
          <p:nvPr/>
        </p:nvSpPr>
        <p:spPr>
          <a:xfrm>
            <a:off x="8681400" y="6238800"/>
            <a:ext cx="65376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000" spc="-1" strike="noStrike">
                <a:solidFill>
                  <a:srgbClr val="047857"/>
                </a:solidFill>
                <a:latin typeface="Noto Sans KR"/>
                <a:ea typeface="Noto Sans KR"/>
              </a:rPr>
              <a:t>검증 완료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76" name="Shape 26"/>
          <p:cNvSpPr/>
          <p:nvPr/>
        </p:nvSpPr>
        <p:spPr>
          <a:xfrm>
            <a:off x="1080000" y="2286000"/>
            <a:ext cx="1523160" cy="1189440"/>
          </a:xfrm>
          <a:prstGeom prst="roundRect">
            <a:avLst>
              <a:gd name="adj" fmla="val 7373"/>
            </a:avLst>
          </a:prstGeom>
          <a:solidFill>
            <a:srgbClr val="ffffff"/>
          </a:solidFill>
          <a:ln w="0">
            <a:noFill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7" name="Shape 27"/>
          <p:cNvSpPr/>
          <p:nvPr/>
        </p:nvSpPr>
        <p:spPr>
          <a:xfrm>
            <a:off x="1080000" y="2286000"/>
            <a:ext cx="1523160" cy="37440"/>
          </a:xfrm>
          <a:prstGeom prst="rect">
            <a:avLst/>
          </a:prstGeom>
          <a:solidFill>
            <a:srgbClr val="4b5563"/>
          </a:solidFill>
          <a:ln w="12700">
            <a:solidFill>
              <a:srgbClr val="4b5563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Shape 28"/>
          <p:cNvSpPr/>
          <p:nvPr/>
        </p:nvSpPr>
        <p:spPr>
          <a:xfrm>
            <a:off x="1831680" y="3471840"/>
            <a:ext cx="18000" cy="303480"/>
          </a:xfrm>
          <a:prstGeom prst="rect">
            <a:avLst/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Text 29"/>
          <p:cNvSpPr/>
          <p:nvPr/>
        </p:nvSpPr>
        <p:spPr>
          <a:xfrm>
            <a:off x="1231560" y="2467080"/>
            <a:ext cx="46620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9ca3af"/>
                </a:solidFill>
                <a:latin typeface="Noto Sans KR"/>
                <a:ea typeface="Noto Sans KR"/>
              </a:rPr>
              <a:t>Day 01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0" name="Shape 30"/>
          <p:cNvSpPr/>
          <p:nvPr/>
        </p:nvSpPr>
        <p:spPr>
          <a:xfrm>
            <a:off x="2135160" y="2476080"/>
            <a:ext cx="322560" cy="151560"/>
          </a:xfrm>
          <a:prstGeom prst="roundRect">
            <a:avLst>
              <a:gd name="adj" fmla="val 149700"/>
            </a:avLst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Text 31"/>
          <p:cNvSpPr/>
          <p:nvPr/>
        </p:nvSpPr>
        <p:spPr>
          <a:xfrm>
            <a:off x="2172600" y="2467080"/>
            <a:ext cx="32364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1f2937"/>
                </a:solidFill>
                <a:latin typeface="Noto Sans KR"/>
                <a:ea typeface="Noto Sans KR"/>
              </a:rPr>
              <a:t>19</a:t>
            </a:r>
            <a:r>
              <a:rPr b="1" lang="zh-CN" sz="900" spc="-1" strike="noStrike">
                <a:solidFill>
                  <a:srgbClr val="1f2937"/>
                </a:solidFill>
                <a:latin typeface="Noto Sans KR"/>
                <a:ea typeface="Noto Sans KR"/>
              </a:rPr>
              <a:t>일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2" name="Text 32"/>
          <p:cNvSpPr/>
          <p:nvPr/>
        </p:nvSpPr>
        <p:spPr>
          <a:xfrm>
            <a:off x="1231560" y="2667240"/>
            <a:ext cx="1316520" cy="21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300" spc="-1" strike="noStrike">
                <a:solidFill>
                  <a:srgbClr val="1f2937"/>
                </a:solidFill>
                <a:latin typeface="Noto Sans KR"/>
                <a:ea typeface="Noto Sans KR"/>
              </a:rPr>
              <a:t>기반 구축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383" name="Image 5" descr="preencoded.png"/>
          <p:cNvPicPr/>
          <p:nvPr/>
        </p:nvPicPr>
        <p:blipFill>
          <a:blip r:embed="rId6"/>
          <a:stretch/>
        </p:blipFill>
        <p:spPr>
          <a:xfrm>
            <a:off x="1231560" y="2957040"/>
            <a:ext cx="113400" cy="151560"/>
          </a:xfrm>
          <a:prstGeom prst="rect">
            <a:avLst/>
          </a:prstGeom>
          <a:ln w="0">
            <a:noFill/>
          </a:ln>
        </p:spPr>
      </p:pic>
      <p:sp>
        <p:nvSpPr>
          <p:cNvPr id="384" name="Text 33"/>
          <p:cNvSpPr/>
          <p:nvPr/>
        </p:nvSpPr>
        <p:spPr>
          <a:xfrm>
            <a:off x="1403640" y="2948040"/>
            <a:ext cx="77976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프로젝트 계획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85" name="Image 6" descr="preencoded.png"/>
          <p:cNvPicPr/>
          <p:nvPr/>
        </p:nvPicPr>
        <p:blipFill>
          <a:blip r:embed="rId7"/>
          <a:srcRect l="0" t="-236" r="0" b="-236"/>
          <a:stretch/>
        </p:blipFill>
        <p:spPr>
          <a:xfrm>
            <a:off x="1231560" y="3167640"/>
            <a:ext cx="189000" cy="151560"/>
          </a:xfrm>
          <a:prstGeom prst="rect">
            <a:avLst/>
          </a:prstGeom>
          <a:ln w="0">
            <a:noFill/>
          </a:ln>
        </p:spPr>
      </p:pic>
      <p:sp>
        <p:nvSpPr>
          <p:cNvPr id="386" name="Text 34"/>
          <p:cNvSpPr/>
          <p:nvPr/>
        </p:nvSpPr>
        <p:spPr>
          <a:xfrm>
            <a:off x="1479600" y="3157560"/>
            <a:ext cx="54288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역할 분담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7" name="Shape 35"/>
          <p:cNvSpPr/>
          <p:nvPr/>
        </p:nvSpPr>
        <p:spPr>
          <a:xfrm>
            <a:off x="1727280" y="3738960"/>
            <a:ext cx="227520" cy="227520"/>
          </a:xfrm>
          <a:prstGeom prst="ellipse">
            <a:avLst/>
          </a:prstGeom>
          <a:solidFill>
            <a:srgbClr val="ffffff"/>
          </a:solidFill>
          <a:ln w="63500">
            <a:solidFill>
              <a:srgbClr val="f59e0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Shape 36"/>
          <p:cNvSpPr/>
          <p:nvPr/>
        </p:nvSpPr>
        <p:spPr>
          <a:xfrm>
            <a:off x="4473720" y="4233600"/>
            <a:ext cx="1523160" cy="1189440"/>
          </a:xfrm>
          <a:prstGeom prst="roundRect">
            <a:avLst>
              <a:gd name="adj" fmla="val 7373"/>
            </a:avLst>
          </a:prstGeom>
          <a:solidFill>
            <a:srgbClr val="ffffff"/>
          </a:solidFill>
          <a:ln w="0">
            <a:noFill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89" name="Shape 37"/>
          <p:cNvSpPr/>
          <p:nvPr/>
        </p:nvSpPr>
        <p:spPr>
          <a:xfrm>
            <a:off x="4466520" y="4233600"/>
            <a:ext cx="1523160" cy="37440"/>
          </a:xfrm>
          <a:prstGeom prst="rect">
            <a:avLst/>
          </a:prstGeom>
          <a:solidFill>
            <a:srgbClr val="f59e0b"/>
          </a:solidFill>
          <a:ln w="12700">
            <a:solidFill>
              <a:srgbClr val="f59e0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Shape 38"/>
          <p:cNvSpPr/>
          <p:nvPr/>
        </p:nvSpPr>
        <p:spPr>
          <a:xfrm>
            <a:off x="5226120" y="3967560"/>
            <a:ext cx="18000" cy="303480"/>
          </a:xfrm>
          <a:prstGeom prst="rect">
            <a:avLst/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Text 39"/>
          <p:cNvSpPr/>
          <p:nvPr/>
        </p:nvSpPr>
        <p:spPr>
          <a:xfrm>
            <a:off x="4618080" y="4414680"/>
            <a:ext cx="46620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1f2937"/>
                </a:solidFill>
                <a:latin typeface="Noto Sans KR"/>
                <a:ea typeface="Noto Sans KR"/>
              </a:rPr>
              <a:t>Day 03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92" name="Text 40"/>
          <p:cNvSpPr/>
          <p:nvPr/>
        </p:nvSpPr>
        <p:spPr>
          <a:xfrm>
            <a:off x="5566320" y="4414680"/>
            <a:ext cx="32364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1f2937"/>
                </a:solidFill>
                <a:latin typeface="Noto Sans KR"/>
                <a:ea typeface="Noto Sans KR"/>
              </a:rPr>
              <a:t>21</a:t>
            </a:r>
            <a:r>
              <a:rPr b="1" lang="zh-CN" sz="900" spc="-1" strike="noStrike">
                <a:solidFill>
                  <a:srgbClr val="1f2937"/>
                </a:solidFill>
                <a:latin typeface="Noto Sans KR"/>
                <a:ea typeface="Noto Sans KR"/>
              </a:rPr>
              <a:t>일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93" name="Text 41"/>
          <p:cNvSpPr/>
          <p:nvPr/>
        </p:nvSpPr>
        <p:spPr>
          <a:xfrm>
            <a:off x="4625640" y="4614840"/>
            <a:ext cx="1316520" cy="21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300" spc="-1" strike="noStrike">
                <a:solidFill>
                  <a:srgbClr val="1f2937"/>
                </a:solidFill>
                <a:latin typeface="Noto Sans KR"/>
                <a:ea typeface="Noto Sans KR"/>
              </a:rPr>
              <a:t>데이터셋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394" name="Image 7" descr="preencoded.png"/>
          <p:cNvPicPr/>
          <p:nvPr/>
        </p:nvPicPr>
        <p:blipFill>
          <a:blip r:embed="rId8"/>
          <a:stretch/>
        </p:blipFill>
        <p:spPr>
          <a:xfrm>
            <a:off x="4625640" y="4905720"/>
            <a:ext cx="151560" cy="151560"/>
          </a:xfrm>
          <a:prstGeom prst="rect">
            <a:avLst/>
          </a:prstGeom>
          <a:ln w="0">
            <a:noFill/>
          </a:ln>
        </p:spPr>
      </p:pic>
      <p:sp>
        <p:nvSpPr>
          <p:cNvPr id="395" name="Text 42"/>
          <p:cNvSpPr/>
          <p:nvPr/>
        </p:nvSpPr>
        <p:spPr>
          <a:xfrm>
            <a:off x="4835880" y="4895640"/>
            <a:ext cx="66204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이미지 수집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96" name="Image 8" descr="preencoded.png"/>
          <p:cNvPicPr/>
          <p:nvPr/>
        </p:nvPicPr>
        <p:blipFill>
          <a:blip r:embed="rId9"/>
          <a:stretch/>
        </p:blipFill>
        <p:spPr>
          <a:xfrm>
            <a:off x="4625640" y="5115240"/>
            <a:ext cx="151560" cy="151560"/>
          </a:xfrm>
          <a:prstGeom prst="rect">
            <a:avLst/>
          </a:prstGeom>
          <a:ln w="0">
            <a:noFill/>
          </a:ln>
        </p:spPr>
      </p:pic>
      <p:sp>
        <p:nvSpPr>
          <p:cNvPr id="397" name="Text 43"/>
          <p:cNvSpPr/>
          <p:nvPr/>
        </p:nvSpPr>
        <p:spPr>
          <a:xfrm>
            <a:off x="4835880" y="5105160"/>
            <a:ext cx="66204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가공</a:t>
            </a:r>
            <a:r>
              <a:rPr b="0" lang="en-US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/</a:t>
            </a:r>
            <a:r>
              <a:rPr b="0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전처리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98" name="Shape 44"/>
          <p:cNvSpPr/>
          <p:nvPr/>
        </p:nvSpPr>
        <p:spPr>
          <a:xfrm>
            <a:off x="3429000" y="3738960"/>
            <a:ext cx="227520" cy="227520"/>
          </a:xfrm>
          <a:prstGeom prst="ellipse">
            <a:avLst/>
          </a:prstGeom>
          <a:solidFill>
            <a:srgbClr val="ffffff"/>
          </a:solidFill>
          <a:ln w="63500">
            <a:solidFill>
              <a:srgbClr val="f59e0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Shape 45"/>
          <p:cNvSpPr/>
          <p:nvPr/>
        </p:nvSpPr>
        <p:spPr>
          <a:xfrm>
            <a:off x="2790360" y="2266920"/>
            <a:ext cx="1523160" cy="1189440"/>
          </a:xfrm>
          <a:prstGeom prst="roundRect">
            <a:avLst>
              <a:gd name="adj" fmla="val 7373"/>
            </a:avLst>
          </a:prstGeom>
          <a:solidFill>
            <a:srgbClr val="ffffff"/>
          </a:solidFill>
          <a:ln w="0">
            <a:noFill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00" name="Shape 46"/>
          <p:cNvSpPr/>
          <p:nvPr/>
        </p:nvSpPr>
        <p:spPr>
          <a:xfrm>
            <a:off x="2790360" y="2266920"/>
            <a:ext cx="1523160" cy="37440"/>
          </a:xfrm>
          <a:prstGeom prst="rect">
            <a:avLst/>
          </a:prstGeom>
          <a:solidFill>
            <a:srgbClr val="3b82f6"/>
          </a:solidFill>
          <a:ln w="12700">
            <a:solidFill>
              <a:srgbClr val="3b82f6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Shape 47"/>
          <p:cNvSpPr/>
          <p:nvPr/>
        </p:nvSpPr>
        <p:spPr>
          <a:xfrm>
            <a:off x="3542760" y="3452760"/>
            <a:ext cx="18000" cy="303480"/>
          </a:xfrm>
          <a:prstGeom prst="rect">
            <a:avLst/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Text 48"/>
          <p:cNvSpPr/>
          <p:nvPr/>
        </p:nvSpPr>
        <p:spPr>
          <a:xfrm>
            <a:off x="2941920" y="2448000"/>
            <a:ext cx="46620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3b82f6"/>
                </a:solidFill>
                <a:latin typeface="Noto Sans KR"/>
                <a:ea typeface="Noto Sans KR"/>
              </a:rPr>
              <a:t>Day 02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03" name="Shape 49"/>
          <p:cNvSpPr/>
          <p:nvPr/>
        </p:nvSpPr>
        <p:spPr>
          <a:xfrm>
            <a:off x="3828960" y="2455920"/>
            <a:ext cx="322560" cy="151560"/>
          </a:xfrm>
          <a:prstGeom prst="roundRect">
            <a:avLst>
              <a:gd name="adj" fmla="val 149700"/>
            </a:avLst>
          </a:prstGeom>
          <a:solidFill>
            <a:srgbClr val="eff6f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Text 50"/>
          <p:cNvSpPr/>
          <p:nvPr/>
        </p:nvSpPr>
        <p:spPr>
          <a:xfrm>
            <a:off x="3884040" y="2448000"/>
            <a:ext cx="32364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1f2937"/>
                </a:solidFill>
                <a:latin typeface="Noto Sans KR"/>
                <a:ea typeface="Noto Sans KR"/>
              </a:rPr>
              <a:t>20</a:t>
            </a:r>
            <a:r>
              <a:rPr b="1" lang="zh-CN" sz="900" spc="-1" strike="noStrike">
                <a:solidFill>
                  <a:srgbClr val="1f2937"/>
                </a:solidFill>
                <a:latin typeface="Noto Sans KR"/>
                <a:ea typeface="Noto Sans KR"/>
              </a:rPr>
              <a:t>일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05" name="Text 51"/>
          <p:cNvSpPr/>
          <p:nvPr/>
        </p:nvSpPr>
        <p:spPr>
          <a:xfrm>
            <a:off x="2941920" y="2648160"/>
            <a:ext cx="1316520" cy="21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300" spc="-1" strike="noStrike">
                <a:solidFill>
                  <a:srgbClr val="1f2937"/>
                </a:solidFill>
                <a:latin typeface="Noto Sans KR"/>
                <a:ea typeface="Noto Sans KR"/>
              </a:rPr>
              <a:t>환경 구성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406" name="Image 9" descr="preencoded.png"/>
          <p:cNvPicPr/>
          <p:nvPr/>
        </p:nvPicPr>
        <p:blipFill>
          <a:blip r:embed="rId10"/>
          <a:stretch/>
        </p:blipFill>
        <p:spPr>
          <a:xfrm>
            <a:off x="2925720" y="2936880"/>
            <a:ext cx="151560" cy="151560"/>
          </a:xfrm>
          <a:prstGeom prst="rect">
            <a:avLst/>
          </a:prstGeom>
          <a:ln w="0">
            <a:noFill/>
          </a:ln>
        </p:spPr>
      </p:pic>
      <p:sp>
        <p:nvSpPr>
          <p:cNvPr id="407" name="Text 52"/>
          <p:cNvSpPr/>
          <p:nvPr/>
        </p:nvSpPr>
        <p:spPr>
          <a:xfrm>
            <a:off x="3152520" y="2928960"/>
            <a:ext cx="62244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Isaac Sim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08" name="Image 10" descr="preencoded.png"/>
          <p:cNvPicPr/>
          <p:nvPr/>
        </p:nvPicPr>
        <p:blipFill>
          <a:blip r:embed="rId11"/>
          <a:stretch/>
        </p:blipFill>
        <p:spPr>
          <a:xfrm>
            <a:off x="2925720" y="3147120"/>
            <a:ext cx="151560" cy="151560"/>
          </a:xfrm>
          <a:prstGeom prst="rect">
            <a:avLst/>
          </a:prstGeom>
          <a:ln w="0">
            <a:noFill/>
          </a:ln>
        </p:spPr>
      </p:pic>
      <p:sp>
        <p:nvSpPr>
          <p:cNvPr id="409" name="Text 53"/>
          <p:cNvSpPr/>
          <p:nvPr/>
        </p:nvSpPr>
        <p:spPr>
          <a:xfrm>
            <a:off x="3152520" y="3138120"/>
            <a:ext cx="55224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USD </a:t>
            </a:r>
            <a:r>
              <a:rPr b="0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로드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10" name="Shape 54"/>
          <p:cNvSpPr/>
          <p:nvPr/>
        </p:nvSpPr>
        <p:spPr>
          <a:xfrm>
            <a:off x="5130720" y="3738960"/>
            <a:ext cx="227520" cy="227520"/>
          </a:xfrm>
          <a:prstGeom prst="ellipse">
            <a:avLst/>
          </a:prstGeom>
          <a:solidFill>
            <a:srgbClr val="ffffff"/>
          </a:solidFill>
          <a:ln w="63500">
            <a:solidFill>
              <a:srgbClr val="f59e0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Shape 55"/>
          <p:cNvSpPr/>
          <p:nvPr/>
        </p:nvSpPr>
        <p:spPr>
          <a:xfrm>
            <a:off x="6185160" y="4233600"/>
            <a:ext cx="1523160" cy="1189440"/>
          </a:xfrm>
          <a:prstGeom prst="roundRect">
            <a:avLst>
              <a:gd name="adj" fmla="val 7373"/>
            </a:avLst>
          </a:prstGeom>
          <a:solidFill>
            <a:srgbClr val="ffffff"/>
          </a:solidFill>
          <a:ln w="0">
            <a:noFill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2" name="Shape 56"/>
          <p:cNvSpPr/>
          <p:nvPr/>
        </p:nvSpPr>
        <p:spPr>
          <a:xfrm>
            <a:off x="6185160" y="4233600"/>
            <a:ext cx="1523160" cy="37440"/>
          </a:xfrm>
          <a:prstGeom prst="rect">
            <a:avLst/>
          </a:prstGeom>
          <a:solidFill>
            <a:srgbClr val="8b5cf6"/>
          </a:solidFill>
          <a:ln w="12700">
            <a:solidFill>
              <a:srgbClr val="8b5cf6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Shape 57"/>
          <p:cNvSpPr/>
          <p:nvPr/>
        </p:nvSpPr>
        <p:spPr>
          <a:xfrm>
            <a:off x="6937560" y="3967560"/>
            <a:ext cx="18000" cy="303480"/>
          </a:xfrm>
          <a:prstGeom prst="rect">
            <a:avLst/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Text 58"/>
          <p:cNvSpPr/>
          <p:nvPr/>
        </p:nvSpPr>
        <p:spPr>
          <a:xfrm>
            <a:off x="6337800" y="4414680"/>
            <a:ext cx="46620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8b5cf6"/>
                </a:solidFill>
                <a:latin typeface="Noto Sans KR"/>
                <a:ea typeface="Noto Sans KR"/>
              </a:rPr>
              <a:t>Day 04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15" name="Shape 59"/>
          <p:cNvSpPr/>
          <p:nvPr/>
        </p:nvSpPr>
        <p:spPr>
          <a:xfrm>
            <a:off x="7240320" y="4424760"/>
            <a:ext cx="322560" cy="151560"/>
          </a:xfrm>
          <a:prstGeom prst="roundRect">
            <a:avLst>
              <a:gd name="adj" fmla="val 149700"/>
            </a:avLst>
          </a:prstGeom>
          <a:solidFill>
            <a:srgbClr val="f5f3f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Text 60"/>
          <p:cNvSpPr/>
          <p:nvPr/>
        </p:nvSpPr>
        <p:spPr>
          <a:xfrm>
            <a:off x="7278480" y="4414680"/>
            <a:ext cx="32364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1f2937"/>
                </a:solidFill>
                <a:latin typeface="Noto Sans KR"/>
                <a:ea typeface="Noto Sans KR"/>
              </a:rPr>
              <a:t>22</a:t>
            </a:r>
            <a:r>
              <a:rPr b="1" lang="zh-CN" sz="900" spc="-1" strike="noStrike">
                <a:solidFill>
                  <a:srgbClr val="1f2937"/>
                </a:solidFill>
                <a:latin typeface="Noto Sans KR"/>
                <a:ea typeface="Noto Sans KR"/>
              </a:rPr>
              <a:t>일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17" name="Text 61"/>
          <p:cNvSpPr/>
          <p:nvPr/>
        </p:nvSpPr>
        <p:spPr>
          <a:xfrm>
            <a:off x="6337800" y="4614840"/>
            <a:ext cx="1294560" cy="21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00" spc="-1" strike="noStrike">
                <a:solidFill>
                  <a:srgbClr val="1f2937"/>
                </a:solidFill>
                <a:latin typeface="Noto Sans KR"/>
                <a:ea typeface="Noto Sans KR"/>
              </a:rPr>
              <a:t>AI </a:t>
            </a:r>
            <a:r>
              <a:rPr b="1" lang="zh-CN" sz="1300" spc="-1" strike="noStrike">
                <a:solidFill>
                  <a:srgbClr val="1f2937"/>
                </a:solidFill>
                <a:latin typeface="Noto Sans KR"/>
                <a:ea typeface="Noto Sans KR"/>
              </a:rPr>
              <a:t>모델링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418" name="Image 11" descr="preencoded.png"/>
          <p:cNvPicPr/>
          <p:nvPr/>
        </p:nvPicPr>
        <p:blipFill>
          <a:blip r:embed="rId12"/>
          <a:stretch/>
        </p:blipFill>
        <p:spPr>
          <a:xfrm>
            <a:off x="6337800" y="4905720"/>
            <a:ext cx="171000" cy="151560"/>
          </a:xfrm>
          <a:prstGeom prst="rect">
            <a:avLst/>
          </a:prstGeom>
          <a:ln w="0">
            <a:noFill/>
          </a:ln>
        </p:spPr>
      </p:pic>
      <p:sp>
        <p:nvSpPr>
          <p:cNvPr id="419" name="Text 62"/>
          <p:cNvSpPr/>
          <p:nvPr/>
        </p:nvSpPr>
        <p:spPr>
          <a:xfrm>
            <a:off x="6566400" y="4895640"/>
            <a:ext cx="61884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YOLO </a:t>
            </a:r>
            <a:r>
              <a:rPr b="0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학습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20" name="Image 12" descr="preencoded.png"/>
          <p:cNvPicPr/>
          <p:nvPr/>
        </p:nvPicPr>
        <p:blipFill>
          <a:blip r:embed="rId13"/>
          <a:srcRect l="0" t="-236" r="0" b="-236"/>
          <a:stretch/>
        </p:blipFill>
        <p:spPr>
          <a:xfrm>
            <a:off x="6337800" y="5115240"/>
            <a:ext cx="189000" cy="151560"/>
          </a:xfrm>
          <a:prstGeom prst="rect">
            <a:avLst/>
          </a:prstGeom>
          <a:ln w="0">
            <a:noFill/>
          </a:ln>
        </p:spPr>
      </p:pic>
      <p:sp>
        <p:nvSpPr>
          <p:cNvPr id="421" name="Text 63"/>
          <p:cNvSpPr/>
          <p:nvPr/>
        </p:nvSpPr>
        <p:spPr>
          <a:xfrm>
            <a:off x="6584760" y="5105160"/>
            <a:ext cx="66636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CNN </a:t>
            </a:r>
            <a:r>
              <a:rPr b="0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분류기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22" name="Shape 64"/>
          <p:cNvSpPr/>
          <p:nvPr/>
        </p:nvSpPr>
        <p:spPr>
          <a:xfrm>
            <a:off x="6832440" y="3738960"/>
            <a:ext cx="227520" cy="227520"/>
          </a:xfrm>
          <a:prstGeom prst="ellipse">
            <a:avLst/>
          </a:prstGeom>
          <a:solidFill>
            <a:srgbClr val="ffffff"/>
          </a:solidFill>
          <a:ln w="63500">
            <a:solidFill>
              <a:srgbClr val="f59e0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Shape 65"/>
          <p:cNvSpPr/>
          <p:nvPr/>
        </p:nvSpPr>
        <p:spPr>
          <a:xfrm>
            <a:off x="7886880" y="2286000"/>
            <a:ext cx="1523160" cy="1189440"/>
          </a:xfrm>
          <a:prstGeom prst="roundRect">
            <a:avLst>
              <a:gd name="adj" fmla="val 7373"/>
            </a:avLst>
          </a:prstGeom>
          <a:solidFill>
            <a:srgbClr val="ffffff"/>
          </a:solidFill>
          <a:ln w="0">
            <a:noFill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24" name="Shape 66"/>
          <p:cNvSpPr/>
          <p:nvPr/>
        </p:nvSpPr>
        <p:spPr>
          <a:xfrm>
            <a:off x="7886880" y="2286000"/>
            <a:ext cx="1523160" cy="37440"/>
          </a:xfrm>
          <a:prstGeom prst="rect">
            <a:avLst/>
          </a:prstGeom>
          <a:solidFill>
            <a:srgbClr val="ef4444"/>
          </a:solidFill>
          <a:ln w="12700">
            <a:solidFill>
              <a:srgbClr val="ef4444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Shape 67"/>
          <p:cNvSpPr/>
          <p:nvPr/>
        </p:nvSpPr>
        <p:spPr>
          <a:xfrm>
            <a:off x="8639280" y="3471840"/>
            <a:ext cx="18000" cy="303480"/>
          </a:xfrm>
          <a:prstGeom prst="rect">
            <a:avLst/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Text 68"/>
          <p:cNvSpPr/>
          <p:nvPr/>
        </p:nvSpPr>
        <p:spPr>
          <a:xfrm>
            <a:off x="8039520" y="2467080"/>
            <a:ext cx="46620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ef4444"/>
                </a:solidFill>
                <a:latin typeface="Noto Sans KR"/>
                <a:ea typeface="Noto Sans KR"/>
              </a:rPr>
              <a:t>Day 05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27" name="Shape 69"/>
          <p:cNvSpPr/>
          <p:nvPr/>
        </p:nvSpPr>
        <p:spPr>
          <a:xfrm>
            <a:off x="8942040" y="2476080"/>
            <a:ext cx="322560" cy="151560"/>
          </a:xfrm>
          <a:prstGeom prst="roundRect">
            <a:avLst>
              <a:gd name="adj" fmla="val 149700"/>
            </a:avLst>
          </a:prstGeom>
          <a:solidFill>
            <a:srgbClr val="fef2f2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Text 70"/>
          <p:cNvSpPr/>
          <p:nvPr/>
        </p:nvSpPr>
        <p:spPr>
          <a:xfrm>
            <a:off x="8980200" y="2467080"/>
            <a:ext cx="32364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1f2937"/>
                </a:solidFill>
                <a:latin typeface="Noto Sans KR"/>
                <a:ea typeface="Noto Sans KR"/>
              </a:rPr>
              <a:t>23</a:t>
            </a:r>
            <a:r>
              <a:rPr b="1" lang="zh-CN" sz="900" spc="-1" strike="noStrike">
                <a:solidFill>
                  <a:srgbClr val="1f2937"/>
                </a:solidFill>
                <a:latin typeface="Noto Sans KR"/>
                <a:ea typeface="Noto Sans KR"/>
              </a:rPr>
              <a:t>일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29" name="Text 71"/>
          <p:cNvSpPr/>
          <p:nvPr/>
        </p:nvSpPr>
        <p:spPr>
          <a:xfrm>
            <a:off x="8039520" y="2667240"/>
            <a:ext cx="1316520" cy="21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300" spc="-1" strike="noStrike">
                <a:solidFill>
                  <a:srgbClr val="1f2937"/>
                </a:solidFill>
                <a:latin typeface="Noto Sans KR"/>
                <a:ea typeface="Noto Sans KR"/>
              </a:rPr>
              <a:t>제어 구현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430" name="Image 13" descr="preencoded.png"/>
          <p:cNvPicPr/>
          <p:nvPr/>
        </p:nvPicPr>
        <p:blipFill>
          <a:blip r:embed="rId14"/>
          <a:stretch/>
        </p:blipFill>
        <p:spPr>
          <a:xfrm>
            <a:off x="8039520" y="2957040"/>
            <a:ext cx="171000" cy="151560"/>
          </a:xfrm>
          <a:prstGeom prst="rect">
            <a:avLst/>
          </a:prstGeom>
          <a:ln w="0">
            <a:noFill/>
          </a:ln>
        </p:spPr>
      </p:pic>
      <p:sp>
        <p:nvSpPr>
          <p:cNvPr id="431" name="Text 72"/>
          <p:cNvSpPr/>
          <p:nvPr/>
        </p:nvSpPr>
        <p:spPr>
          <a:xfrm>
            <a:off x="8268120" y="2948040"/>
            <a:ext cx="54288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물리 엔진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2" name="Image 14" descr="preencoded.png"/>
          <p:cNvPicPr/>
          <p:nvPr/>
        </p:nvPicPr>
        <p:blipFill>
          <a:blip r:embed="rId15"/>
          <a:srcRect l="0" t="-236" r="0" b="-236"/>
          <a:stretch/>
        </p:blipFill>
        <p:spPr>
          <a:xfrm>
            <a:off x="8039520" y="3167640"/>
            <a:ext cx="189000" cy="151560"/>
          </a:xfrm>
          <a:prstGeom prst="rect">
            <a:avLst/>
          </a:prstGeom>
          <a:ln w="0">
            <a:noFill/>
          </a:ln>
        </p:spPr>
      </p:pic>
      <p:sp>
        <p:nvSpPr>
          <p:cNvPr id="433" name="Text 73"/>
          <p:cNvSpPr/>
          <p:nvPr/>
        </p:nvSpPr>
        <p:spPr>
          <a:xfrm>
            <a:off x="8287200" y="3157560"/>
            <a:ext cx="54288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로봇 제어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34" name="Shape 74"/>
          <p:cNvSpPr/>
          <p:nvPr/>
        </p:nvSpPr>
        <p:spPr>
          <a:xfrm>
            <a:off x="8534160" y="3738960"/>
            <a:ext cx="227520" cy="227520"/>
          </a:xfrm>
          <a:prstGeom prst="ellipse">
            <a:avLst/>
          </a:prstGeom>
          <a:solidFill>
            <a:srgbClr val="ffffff"/>
          </a:solidFill>
          <a:ln w="63500">
            <a:solidFill>
              <a:srgbClr val="f59e0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Shape 75"/>
          <p:cNvSpPr/>
          <p:nvPr/>
        </p:nvSpPr>
        <p:spPr>
          <a:xfrm>
            <a:off x="9588240" y="4233600"/>
            <a:ext cx="1523160" cy="1189440"/>
          </a:xfrm>
          <a:prstGeom prst="roundRect">
            <a:avLst>
              <a:gd name="adj" fmla="val 7373"/>
            </a:avLst>
          </a:prstGeom>
          <a:solidFill>
            <a:srgbClr val="ffffff"/>
          </a:solidFill>
          <a:ln w="0">
            <a:noFill/>
          </a:ln>
          <a:effectLst>
            <a:outerShdw algn="bl" blurRad="63360" dir="16200000" dist="3816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6" name="Shape 76"/>
          <p:cNvSpPr/>
          <p:nvPr/>
        </p:nvSpPr>
        <p:spPr>
          <a:xfrm>
            <a:off x="9588240" y="4233600"/>
            <a:ext cx="1523160" cy="37440"/>
          </a:xfrm>
          <a:prstGeom prst="rect">
            <a:avLst/>
          </a:prstGeom>
          <a:solidFill>
            <a:srgbClr val="10b981"/>
          </a:solidFill>
          <a:ln w="12700">
            <a:solidFill>
              <a:srgbClr val="10b981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Shape 77"/>
          <p:cNvSpPr/>
          <p:nvPr/>
        </p:nvSpPr>
        <p:spPr>
          <a:xfrm>
            <a:off x="10341000" y="3967560"/>
            <a:ext cx="18000" cy="303480"/>
          </a:xfrm>
          <a:prstGeom prst="rect">
            <a:avLst/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Text 78"/>
          <p:cNvSpPr/>
          <p:nvPr/>
        </p:nvSpPr>
        <p:spPr>
          <a:xfrm>
            <a:off x="9741240" y="4414680"/>
            <a:ext cx="46620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059669"/>
                </a:solidFill>
                <a:latin typeface="Noto Sans KR"/>
                <a:ea typeface="Noto Sans KR"/>
              </a:rPr>
              <a:t>Day 06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39" name="Shape 79"/>
          <p:cNvSpPr/>
          <p:nvPr/>
        </p:nvSpPr>
        <p:spPr>
          <a:xfrm>
            <a:off x="10643760" y="4424760"/>
            <a:ext cx="322560" cy="151560"/>
          </a:xfrm>
          <a:prstGeom prst="roundRect">
            <a:avLst>
              <a:gd name="adj" fmla="val 149700"/>
            </a:avLst>
          </a:prstGeom>
          <a:solidFill>
            <a:srgbClr val="10b981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Text 80"/>
          <p:cNvSpPr/>
          <p:nvPr/>
        </p:nvSpPr>
        <p:spPr>
          <a:xfrm>
            <a:off x="10670760" y="4403520"/>
            <a:ext cx="30168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-1" strike="noStrike">
                <a:solidFill>
                  <a:srgbClr val="ffffff"/>
                </a:solidFill>
                <a:latin typeface="Noto Sans KR"/>
                <a:ea typeface="Noto Sans KR"/>
              </a:rPr>
              <a:t>24</a:t>
            </a:r>
            <a:r>
              <a:rPr b="1" lang="zh-CN" sz="900" spc="-1" strike="noStrike">
                <a:solidFill>
                  <a:srgbClr val="ffffff"/>
                </a:solidFill>
                <a:latin typeface="Noto Sans KR"/>
                <a:ea typeface="Noto Sans KR"/>
              </a:rPr>
              <a:t>일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41" name="Text 81"/>
          <p:cNvSpPr/>
          <p:nvPr/>
        </p:nvSpPr>
        <p:spPr>
          <a:xfrm>
            <a:off x="9741240" y="4614840"/>
            <a:ext cx="1316520" cy="21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300" spc="-1" strike="noStrike">
                <a:solidFill>
                  <a:srgbClr val="1f2937"/>
                </a:solidFill>
                <a:latin typeface="Noto Sans KR"/>
                <a:ea typeface="Noto Sans KR"/>
              </a:rPr>
              <a:t>최종 통합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442" name="Image 15" descr="preencoded.png"/>
          <p:cNvPicPr/>
          <p:nvPr/>
        </p:nvPicPr>
        <p:blipFill>
          <a:blip r:embed="rId16"/>
          <a:srcRect l="0" t="-236" r="0" b="-236"/>
          <a:stretch/>
        </p:blipFill>
        <p:spPr>
          <a:xfrm>
            <a:off x="9741240" y="4905720"/>
            <a:ext cx="189000" cy="151560"/>
          </a:xfrm>
          <a:prstGeom prst="rect">
            <a:avLst/>
          </a:prstGeom>
          <a:ln w="0">
            <a:noFill/>
          </a:ln>
        </p:spPr>
      </p:pic>
      <p:sp>
        <p:nvSpPr>
          <p:cNvPr id="443" name="Text 82"/>
          <p:cNvSpPr/>
          <p:nvPr/>
        </p:nvSpPr>
        <p:spPr>
          <a:xfrm>
            <a:off x="9952920" y="4895640"/>
            <a:ext cx="66204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시스템 연동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44" name="Image 16" descr="preencoded.png"/>
          <p:cNvPicPr/>
          <p:nvPr/>
        </p:nvPicPr>
        <p:blipFill>
          <a:blip r:embed="rId17"/>
          <a:stretch/>
        </p:blipFill>
        <p:spPr>
          <a:xfrm>
            <a:off x="9741240" y="5115240"/>
            <a:ext cx="132480" cy="151560"/>
          </a:xfrm>
          <a:prstGeom prst="rect">
            <a:avLst/>
          </a:prstGeom>
          <a:ln w="0">
            <a:noFill/>
          </a:ln>
        </p:spPr>
      </p:pic>
      <p:sp>
        <p:nvSpPr>
          <p:cNvPr id="445" name="Text 83"/>
          <p:cNvSpPr/>
          <p:nvPr/>
        </p:nvSpPr>
        <p:spPr>
          <a:xfrm>
            <a:off x="9931320" y="5105160"/>
            <a:ext cx="54288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900" spc="-1" strike="noStrike">
                <a:solidFill>
                  <a:srgbClr val="4b5563"/>
                </a:solidFill>
                <a:latin typeface="Noto Sans KR"/>
                <a:ea typeface="Noto Sans KR"/>
              </a:rPr>
              <a:t>최종 시연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46" name="Shape 84"/>
          <p:cNvSpPr/>
          <p:nvPr/>
        </p:nvSpPr>
        <p:spPr>
          <a:xfrm>
            <a:off x="10236600" y="3738960"/>
            <a:ext cx="227520" cy="227520"/>
          </a:xfrm>
          <a:prstGeom prst="ellipse">
            <a:avLst/>
          </a:prstGeom>
          <a:solidFill>
            <a:srgbClr val="ecfdf5"/>
          </a:solidFill>
          <a:ln w="63500">
            <a:solidFill>
              <a:srgbClr val="10b98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0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333333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Shape 1"/>
          <p:cNvSpPr/>
          <p:nvPr/>
        </p:nvSpPr>
        <p:spPr>
          <a:xfrm>
            <a:off x="0" y="0"/>
            <a:ext cx="12190680" cy="6856920"/>
          </a:xfrm>
          <a:prstGeom prst="rect">
            <a:avLst/>
          </a:prstGeom>
          <a:solidFill>
            <a:srgbClr val="f9f7f2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Shape 2"/>
          <p:cNvSpPr/>
          <p:nvPr/>
        </p:nvSpPr>
        <p:spPr>
          <a:xfrm>
            <a:off x="457200" y="1343160"/>
            <a:ext cx="11276280" cy="18000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Text 3"/>
          <p:cNvSpPr/>
          <p:nvPr/>
        </p:nvSpPr>
        <p:spPr>
          <a:xfrm>
            <a:off x="676800" y="457200"/>
            <a:ext cx="43232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000" spc="97" strike="noStrike">
                <a:solidFill>
                  <a:srgbClr val="1f2937"/>
                </a:solidFill>
                <a:latin typeface="Noto Sans KR"/>
                <a:ea typeface="Noto Sans KR"/>
              </a:rPr>
              <a:t>Physics Engine Simulation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451" name="Image 0" descr="preencoded.png"/>
          <p:cNvPicPr/>
          <p:nvPr/>
        </p:nvPicPr>
        <p:blipFill>
          <a:blip r:embed="rId1"/>
          <a:srcRect l="-3526" t="0" r="-3526" b="0"/>
          <a:stretch/>
        </p:blipFill>
        <p:spPr>
          <a:xfrm>
            <a:off x="457200" y="485640"/>
            <a:ext cx="141480" cy="132480"/>
          </a:xfrm>
          <a:prstGeom prst="rect">
            <a:avLst/>
          </a:prstGeom>
          <a:ln w="0">
            <a:noFill/>
          </a:ln>
        </p:spPr>
      </p:pic>
      <p:sp>
        <p:nvSpPr>
          <p:cNvPr id="452" name="Text 4"/>
          <p:cNvSpPr/>
          <p:nvPr/>
        </p:nvSpPr>
        <p:spPr>
          <a:xfrm>
            <a:off x="457200" y="724320"/>
            <a:ext cx="6676920" cy="42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700" spc="-69" strike="noStrike">
                <a:solidFill>
                  <a:srgbClr val="111827"/>
                </a:solidFill>
                <a:latin typeface="Noto Sans KR"/>
                <a:ea typeface="Noto Sans KR"/>
              </a:rPr>
              <a:t>사과 투입 및 </a:t>
            </a:r>
            <a:r>
              <a:rPr b="1" lang="zh-CN" sz="2700" spc="-69" strike="noStrike">
                <a:solidFill>
                  <a:srgbClr val="6b7280"/>
                </a:solidFill>
                <a:latin typeface="Noto Sans KR"/>
                <a:ea typeface="Noto Sans KR"/>
              </a:rPr>
              <a:t>물리 엔진 적용 결과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453" name="Shape 5"/>
          <p:cNvSpPr/>
          <p:nvPr/>
        </p:nvSpPr>
        <p:spPr>
          <a:xfrm>
            <a:off x="8787240" y="580680"/>
            <a:ext cx="2951640" cy="246600"/>
          </a:xfrm>
          <a:prstGeom prst="roundRect">
            <a:avLst>
              <a:gd name="adj" fmla="val 56770"/>
            </a:avLst>
          </a:prstGeom>
          <a:solidFill>
            <a:srgbClr val="eff6ff"/>
          </a:solidFill>
          <a:ln w="12700">
            <a:solidFill>
              <a:srgbClr val="bfdb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Text 6"/>
          <p:cNvSpPr/>
          <p:nvPr/>
        </p:nvSpPr>
        <p:spPr>
          <a:xfrm>
            <a:off x="8911800" y="619200"/>
            <a:ext cx="34387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주제</a:t>
            </a:r>
            <a:r>
              <a:rPr b="1" lang="en-US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: </a:t>
            </a: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협동</a:t>
            </a:r>
            <a:r>
              <a:rPr b="1" lang="en-US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-3 </a:t>
            </a:r>
            <a:r>
              <a:rPr b="1" lang="zh-CN" sz="900" spc="15" strike="noStrike">
                <a:solidFill>
                  <a:srgbClr val="1e3a8a"/>
                </a:solidFill>
                <a:latin typeface="Noto Sans KR"/>
                <a:ea typeface="Noto Sans KR"/>
              </a:rPr>
              <a:t>디지털 트윈 기반 서비스 로봇 운영 시스템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55" name="Shape 7"/>
          <p:cNvSpPr/>
          <p:nvPr/>
        </p:nvSpPr>
        <p:spPr>
          <a:xfrm>
            <a:off x="10764360" y="905400"/>
            <a:ext cx="970920" cy="246600"/>
          </a:xfrm>
          <a:prstGeom prst="roundRect">
            <a:avLst>
              <a:gd name="adj" fmla="val 56770"/>
            </a:avLst>
          </a:prstGeom>
          <a:noFill/>
          <a:ln w="12700">
            <a:solidFill>
              <a:srgbClr val="e5e7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Text 8"/>
          <p:cNvSpPr/>
          <p:nvPr/>
        </p:nvSpPr>
        <p:spPr>
          <a:xfrm>
            <a:off x="10887840" y="942840"/>
            <a:ext cx="861120" cy="1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팀명</a:t>
            </a:r>
            <a:r>
              <a:rPr b="1" lang="en-US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: F-2 </a:t>
            </a:r>
            <a:r>
              <a:rPr b="1" lang="zh-CN" sz="900" spc="15" strike="noStrike">
                <a:solidFill>
                  <a:srgbClr val="1f2937"/>
                </a:solidFill>
                <a:latin typeface="Noto Sans KR"/>
                <a:ea typeface="Noto Sans KR"/>
              </a:rPr>
              <a:t>삼성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57" name="Shape 9"/>
          <p:cNvSpPr/>
          <p:nvPr/>
        </p:nvSpPr>
        <p:spPr>
          <a:xfrm>
            <a:off x="457200" y="2090160"/>
            <a:ext cx="37440" cy="266040"/>
          </a:xfrm>
          <a:prstGeom prst="rect">
            <a:avLst/>
          </a:prstGeom>
          <a:solidFill>
            <a:srgbClr val="1f2937"/>
          </a:solidFill>
          <a:ln w="12700">
            <a:solidFill>
              <a:srgbClr val="1f2937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Text 10"/>
          <p:cNvSpPr/>
          <p:nvPr/>
        </p:nvSpPr>
        <p:spPr>
          <a:xfrm>
            <a:off x="609840" y="2090160"/>
            <a:ext cx="2387160" cy="266040"/>
          </a:xfrm>
          <a:prstGeom prst="rect">
            <a:avLst/>
          </a:prstGeom>
          <a:noFill/>
          <a:ln w="0">
            <a:solidFill>
              <a:srgbClr val="ffffff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500" spc="-1" strike="noStrike">
                <a:solidFill>
                  <a:srgbClr val="1f2937"/>
                </a:solidFill>
                <a:latin typeface="Noto Sans KR"/>
                <a:ea typeface="Noto Sans KR"/>
              </a:rPr>
              <a:t>핵심 검증 포인트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59" name="Text 11"/>
          <p:cNvSpPr/>
          <p:nvPr/>
        </p:nvSpPr>
        <p:spPr>
          <a:xfrm>
            <a:off x="457200" y="2433240"/>
            <a:ext cx="254016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000" spc="-1" strike="noStrike">
                <a:solidFill>
                  <a:srgbClr val="6b7280"/>
                </a:solidFill>
                <a:latin typeface="Noto Sans KR"/>
                <a:ea typeface="Noto Sans KR"/>
              </a:rPr>
              <a:t>물리 엔진 최적화 주요 성과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60" name="Shape 12"/>
          <p:cNvSpPr/>
          <p:nvPr/>
        </p:nvSpPr>
        <p:spPr>
          <a:xfrm>
            <a:off x="457200" y="3004560"/>
            <a:ext cx="2351520" cy="837360"/>
          </a:xfrm>
          <a:prstGeom prst="roundRect">
            <a:avLst>
              <a:gd name="adj" fmla="val 9914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Shape 13"/>
          <p:cNvSpPr/>
          <p:nvPr/>
        </p:nvSpPr>
        <p:spPr>
          <a:xfrm>
            <a:off x="457200" y="3004560"/>
            <a:ext cx="46440" cy="837360"/>
          </a:xfrm>
          <a:prstGeom prst="rect">
            <a:avLst/>
          </a:prstGeom>
          <a:solidFill>
            <a:srgbClr val="f59e0b"/>
          </a:solidFill>
          <a:ln w="12700">
            <a:solidFill>
              <a:srgbClr val="f59e0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2" name="Image 1" descr="preencoded.png"/>
          <p:cNvPicPr/>
          <p:nvPr/>
        </p:nvPicPr>
        <p:blipFill>
          <a:blip r:embed="rId2"/>
          <a:stretch/>
        </p:blipFill>
        <p:spPr>
          <a:xfrm>
            <a:off x="828360" y="3329280"/>
            <a:ext cx="189000" cy="189000"/>
          </a:xfrm>
          <a:prstGeom prst="rect">
            <a:avLst/>
          </a:prstGeom>
          <a:ln w="0">
            <a:noFill/>
          </a:ln>
        </p:spPr>
      </p:pic>
      <p:sp>
        <p:nvSpPr>
          <p:cNvPr id="463" name="Text 14"/>
          <p:cNvSpPr/>
          <p:nvPr/>
        </p:nvSpPr>
        <p:spPr>
          <a:xfrm>
            <a:off x="1305000" y="3221280"/>
            <a:ext cx="1571760" cy="21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300" spc="-1" strike="noStrike">
                <a:solidFill>
                  <a:srgbClr val="111827"/>
                </a:solidFill>
                <a:latin typeface="Noto Sans KR"/>
                <a:ea typeface="Noto Sans KR"/>
              </a:rPr>
              <a:t>물리엔진 충돌처리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64" name="Text 15"/>
          <p:cNvSpPr/>
          <p:nvPr/>
        </p:nvSpPr>
        <p:spPr>
          <a:xfrm>
            <a:off x="1305000" y="3473640"/>
            <a:ext cx="138960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Collision Handling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65" name="Shape 16"/>
          <p:cNvSpPr/>
          <p:nvPr/>
        </p:nvSpPr>
        <p:spPr>
          <a:xfrm>
            <a:off x="457200" y="4071960"/>
            <a:ext cx="2351520" cy="837360"/>
          </a:xfrm>
          <a:prstGeom prst="roundRect">
            <a:avLst>
              <a:gd name="adj" fmla="val 9914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Shape 17"/>
          <p:cNvSpPr/>
          <p:nvPr/>
        </p:nvSpPr>
        <p:spPr>
          <a:xfrm>
            <a:off x="457200" y="4071960"/>
            <a:ext cx="46440" cy="837360"/>
          </a:xfrm>
          <a:prstGeom prst="rect">
            <a:avLst/>
          </a:prstGeom>
          <a:solidFill>
            <a:srgbClr val="f59e0b"/>
          </a:solidFill>
          <a:ln w="12700">
            <a:solidFill>
              <a:srgbClr val="f59e0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Shape 18"/>
          <p:cNvSpPr/>
          <p:nvPr/>
        </p:nvSpPr>
        <p:spPr>
          <a:xfrm>
            <a:off x="694800" y="4262040"/>
            <a:ext cx="456120" cy="456120"/>
          </a:xfrm>
          <a:prstGeom prst="roundRect">
            <a:avLst>
              <a:gd name="adj" fmla="val 200000"/>
            </a:avLst>
          </a:prstGeom>
          <a:solidFill>
            <a:srgbClr val="dbeafe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8" name="Image 2" descr="preencoded.png"/>
          <p:cNvPicPr/>
          <p:nvPr/>
        </p:nvPicPr>
        <p:blipFill>
          <a:blip r:embed="rId3"/>
          <a:srcRect l="-1314" t="0" r="-1314" b="0"/>
          <a:stretch/>
        </p:blipFill>
        <p:spPr>
          <a:xfrm>
            <a:off x="814680" y="4395600"/>
            <a:ext cx="218520" cy="189000"/>
          </a:xfrm>
          <a:prstGeom prst="rect">
            <a:avLst/>
          </a:prstGeom>
          <a:ln w="0">
            <a:noFill/>
          </a:ln>
        </p:spPr>
      </p:pic>
      <p:sp>
        <p:nvSpPr>
          <p:cNvPr id="469" name="Text 19"/>
          <p:cNvSpPr/>
          <p:nvPr/>
        </p:nvSpPr>
        <p:spPr>
          <a:xfrm>
            <a:off x="1305000" y="4288680"/>
            <a:ext cx="1328400" cy="21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300" spc="-1" strike="noStrike">
                <a:solidFill>
                  <a:srgbClr val="111827"/>
                </a:solidFill>
                <a:latin typeface="Noto Sans KR"/>
                <a:ea typeface="Noto Sans KR"/>
              </a:rPr>
              <a:t>병목 현상 방지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70" name="Text 20"/>
          <p:cNvSpPr/>
          <p:nvPr/>
        </p:nvSpPr>
        <p:spPr>
          <a:xfrm>
            <a:off x="1305000" y="4541040"/>
            <a:ext cx="142704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Bottleneck Prevention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71" name="Shape 21"/>
          <p:cNvSpPr/>
          <p:nvPr/>
        </p:nvSpPr>
        <p:spPr>
          <a:xfrm>
            <a:off x="457200" y="5139000"/>
            <a:ext cx="2351520" cy="837360"/>
          </a:xfrm>
          <a:prstGeom prst="roundRect">
            <a:avLst>
              <a:gd name="adj" fmla="val 9914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Shape 22"/>
          <p:cNvSpPr/>
          <p:nvPr/>
        </p:nvSpPr>
        <p:spPr>
          <a:xfrm>
            <a:off x="457200" y="5139000"/>
            <a:ext cx="46440" cy="837360"/>
          </a:xfrm>
          <a:prstGeom prst="rect">
            <a:avLst/>
          </a:prstGeom>
          <a:solidFill>
            <a:srgbClr val="f59e0b"/>
          </a:solidFill>
          <a:ln w="12700">
            <a:solidFill>
              <a:srgbClr val="f59e0b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Shape 23"/>
          <p:cNvSpPr/>
          <p:nvPr/>
        </p:nvSpPr>
        <p:spPr>
          <a:xfrm>
            <a:off x="694800" y="5329080"/>
            <a:ext cx="456120" cy="456120"/>
          </a:xfrm>
          <a:prstGeom prst="roundRect">
            <a:avLst>
              <a:gd name="adj" fmla="val 200000"/>
            </a:avLst>
          </a:prstGeom>
          <a:solidFill>
            <a:srgbClr val="d1fae5"/>
          </a:solidFill>
          <a:ln w="12700">
            <a:solidFill>
              <a:srgbClr val="ffffff">
                <a:alpha val="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74" name="Image 3" descr="preencoded.png"/>
          <p:cNvPicPr/>
          <p:nvPr/>
        </p:nvPicPr>
        <p:blipFill>
          <a:blip r:embed="rId4"/>
          <a:stretch/>
        </p:blipFill>
        <p:spPr>
          <a:xfrm>
            <a:off x="828360" y="5462640"/>
            <a:ext cx="189000" cy="189000"/>
          </a:xfrm>
          <a:prstGeom prst="rect">
            <a:avLst/>
          </a:prstGeom>
          <a:ln w="0">
            <a:noFill/>
          </a:ln>
        </p:spPr>
      </p:pic>
      <p:sp>
        <p:nvSpPr>
          <p:cNvPr id="475" name="Text 24"/>
          <p:cNvSpPr/>
          <p:nvPr/>
        </p:nvSpPr>
        <p:spPr>
          <a:xfrm>
            <a:off x="1305000" y="5355720"/>
            <a:ext cx="1498680" cy="21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1300" spc="-1" strike="noStrike">
                <a:solidFill>
                  <a:srgbClr val="111827"/>
                </a:solidFill>
                <a:latin typeface="Noto Sans KR"/>
                <a:ea typeface="Noto Sans KR"/>
              </a:rPr>
              <a:t>안정적 동작 구현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76" name="Text 25"/>
          <p:cNvSpPr/>
          <p:nvPr/>
        </p:nvSpPr>
        <p:spPr>
          <a:xfrm>
            <a:off x="1305000" y="5608080"/>
            <a:ext cx="1275480" cy="1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6b7280"/>
                </a:solidFill>
                <a:latin typeface="Noto Sans KR"/>
                <a:ea typeface="Noto Sans KR"/>
              </a:rPr>
              <a:t>Stable Operation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77" name="Image 5" descr="preencoded.png"/>
          <p:cNvPicPr/>
          <p:nvPr/>
        </p:nvPicPr>
        <p:blipFill>
          <a:blip r:embed="rId5">
            <a:alphaModFix amt="5000"/>
          </a:blip>
          <a:stretch/>
        </p:blipFill>
        <p:spPr>
          <a:xfrm>
            <a:off x="10141560" y="3957480"/>
            <a:ext cx="171000" cy="151560"/>
          </a:xfrm>
          <a:prstGeom prst="rect">
            <a:avLst/>
          </a:prstGeom>
          <a:ln w="0">
            <a:noFill/>
          </a:ln>
        </p:spPr>
      </p:pic>
      <p:pic>
        <p:nvPicPr>
          <p:cNvPr id="478" name="Image 6" descr="preencoded.png"/>
          <p:cNvPicPr/>
          <p:nvPr/>
        </p:nvPicPr>
        <p:blipFill>
          <a:blip r:embed="rId6">
            <a:alphaModFix amt="10000"/>
          </a:blip>
          <a:stretch/>
        </p:blipFill>
        <p:spPr>
          <a:xfrm>
            <a:off x="7328160" y="809280"/>
            <a:ext cx="799200" cy="913320"/>
          </a:xfrm>
          <a:prstGeom prst="rect">
            <a:avLst/>
          </a:prstGeom>
          <a:ln w="0">
            <a:noFill/>
          </a:ln>
        </p:spPr>
      </p:pic>
      <p:sp>
        <p:nvSpPr>
          <p:cNvPr id="479" name="Shape 25"/>
          <p:cNvSpPr/>
          <p:nvPr/>
        </p:nvSpPr>
        <p:spPr>
          <a:xfrm>
            <a:off x="4470480" y="2377800"/>
            <a:ext cx="7314120" cy="3337560"/>
          </a:xfrm>
          <a:prstGeom prst="roundRect">
            <a:avLst>
              <a:gd name="adj" fmla="val 632"/>
            </a:avLst>
          </a:prstGeom>
          <a:solidFill>
            <a:srgbClr val="f3f4f6"/>
          </a:solidFill>
          <a:ln w="38100">
            <a:solidFill>
              <a:srgbClr val="cbd5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80" name="그림 48" descr=""/>
          <p:cNvPicPr/>
          <p:nvPr/>
        </p:nvPicPr>
        <p:blipFill>
          <a:blip r:embed="rId7"/>
          <a:stretch/>
        </p:blipFill>
        <p:spPr>
          <a:xfrm>
            <a:off x="4662000" y="2701440"/>
            <a:ext cx="6931440" cy="268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Application>LibreOffice/7.3.7.2$Linux_X86_64 LibreOffice_project/30$Build-2</Application>
  <AppVersion>15.0000</AppVersion>
  <Words>2557</Words>
  <Paragraphs>554</Paragraphs>
  <Company>Generated by Gen-Spark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2026-01-25T04:28:56Z</dcterms:created>
  <dc:creator>Visual Extract to PPTX Converter</dc:creator>
  <dc:description/>
  <dc:language>en-US</dc:language>
  <cp:lastModifiedBy/>
  <dcterms:modified xsi:type="dcterms:W3CDTF">2026-01-26T18:08:33Z</dcterms:modified>
  <cp:revision>17</cp:revision>
  <dc:subject>PptxGenJS Presentation</dc:subject>
  <dc:title>Multi-page HTML Content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21</vt:i4>
  </property>
  <property fmtid="{D5CDD505-2E9C-101B-9397-08002B2CF9AE}" pid="3" name="PresentationFormat">
    <vt:lpwstr>와이드스크린</vt:lpwstr>
  </property>
  <property fmtid="{D5CDD505-2E9C-101B-9397-08002B2CF9AE}" pid="4" name="Slides">
    <vt:i4>21</vt:i4>
  </property>
</Properties>
</file>